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58" r:id="rId3"/>
    <p:sldId id="266" r:id="rId4"/>
    <p:sldId id="270" r:id="rId5"/>
    <p:sldId id="260" r:id="rId6"/>
    <p:sldId id="261" r:id="rId7"/>
    <p:sldId id="262" r:id="rId8"/>
    <p:sldId id="267" r:id="rId9"/>
    <p:sldId id="263" r:id="rId10"/>
    <p:sldId id="264" r:id="rId11"/>
    <p:sldId id="268"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3" autoAdjust="0"/>
    <p:restoredTop sz="74510"/>
  </p:normalViewPr>
  <p:slideViewPr>
    <p:cSldViewPr snapToGrid="0">
      <p:cViewPr varScale="1">
        <p:scale>
          <a:sx n="63" d="100"/>
          <a:sy n="63" d="100"/>
        </p:scale>
        <p:origin x="1445"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394473D-D33D-4A37-8EC9-D61E0F4FDF68}" type="doc">
      <dgm:prSet loTypeId="urn:microsoft.com/office/officeart/2005/8/layout/vList5" loCatId="list" qsTypeId="urn:microsoft.com/office/officeart/2005/8/quickstyle/simple2" qsCatId="simple" csTypeId="urn:microsoft.com/office/officeart/2005/8/colors/accent0_3" csCatId="mainScheme"/>
      <dgm:spPr/>
      <dgm:t>
        <a:bodyPr/>
        <a:lstStyle/>
        <a:p>
          <a:endParaRPr lang="en-US"/>
        </a:p>
      </dgm:t>
    </dgm:pt>
    <dgm:pt modelId="{1776F162-475D-4804-B931-80D2A691C444}">
      <dgm:prSet/>
      <dgm:spPr/>
      <dgm:t>
        <a:bodyPr/>
        <a:lstStyle/>
        <a:p>
          <a:r>
            <a:rPr lang="en-US"/>
            <a:t>Cameras</a:t>
          </a:r>
        </a:p>
      </dgm:t>
    </dgm:pt>
    <dgm:pt modelId="{A763FCF3-24F4-4613-BC01-F15F5F83983B}" type="parTrans" cxnId="{6EF786C7-26E2-4DB0-AB78-2A205300D419}">
      <dgm:prSet/>
      <dgm:spPr/>
      <dgm:t>
        <a:bodyPr/>
        <a:lstStyle/>
        <a:p>
          <a:endParaRPr lang="en-US"/>
        </a:p>
      </dgm:t>
    </dgm:pt>
    <dgm:pt modelId="{5A379A2C-B4A4-49D5-9E06-BED6EF8730A8}" type="sibTrans" cxnId="{6EF786C7-26E2-4DB0-AB78-2A205300D419}">
      <dgm:prSet/>
      <dgm:spPr/>
      <dgm:t>
        <a:bodyPr/>
        <a:lstStyle/>
        <a:p>
          <a:endParaRPr lang="en-US"/>
        </a:p>
      </dgm:t>
    </dgm:pt>
    <dgm:pt modelId="{5C6B6483-195E-4B66-B846-0A1D3C534C15}">
      <dgm:prSet/>
      <dgm:spPr/>
      <dgm:t>
        <a:bodyPr/>
        <a:lstStyle/>
        <a:p>
          <a:r>
            <a:rPr lang="en-US"/>
            <a:t>Object detection and path planning</a:t>
          </a:r>
        </a:p>
      </dgm:t>
    </dgm:pt>
    <dgm:pt modelId="{39742372-562D-4901-A516-69AA6CA4AAA2}" type="parTrans" cxnId="{AB045A34-121B-41DB-8015-068EB55CB8EB}">
      <dgm:prSet/>
      <dgm:spPr/>
      <dgm:t>
        <a:bodyPr/>
        <a:lstStyle/>
        <a:p>
          <a:endParaRPr lang="en-US"/>
        </a:p>
      </dgm:t>
    </dgm:pt>
    <dgm:pt modelId="{0110A1E7-ACEC-4DC1-B65D-5DB463C46EA5}" type="sibTrans" cxnId="{AB045A34-121B-41DB-8015-068EB55CB8EB}">
      <dgm:prSet/>
      <dgm:spPr/>
      <dgm:t>
        <a:bodyPr/>
        <a:lstStyle/>
        <a:p>
          <a:endParaRPr lang="en-US"/>
        </a:p>
      </dgm:t>
    </dgm:pt>
    <dgm:pt modelId="{9926CCDB-8834-4E19-8846-0D7E1D28E505}">
      <dgm:prSet/>
      <dgm:spPr/>
      <dgm:t>
        <a:bodyPr/>
        <a:lstStyle/>
        <a:p>
          <a:r>
            <a:rPr lang="en-US"/>
            <a:t>Lidar</a:t>
          </a:r>
        </a:p>
      </dgm:t>
    </dgm:pt>
    <dgm:pt modelId="{9B66ADC5-6599-4829-A314-DC529E4FB2AD}" type="parTrans" cxnId="{B89325F3-6963-4376-B282-A5FA64CCE3A2}">
      <dgm:prSet/>
      <dgm:spPr/>
      <dgm:t>
        <a:bodyPr/>
        <a:lstStyle/>
        <a:p>
          <a:endParaRPr lang="en-US"/>
        </a:p>
      </dgm:t>
    </dgm:pt>
    <dgm:pt modelId="{48491824-FE1D-446A-B8B0-77EA388F61FA}" type="sibTrans" cxnId="{B89325F3-6963-4376-B282-A5FA64CCE3A2}">
      <dgm:prSet/>
      <dgm:spPr/>
      <dgm:t>
        <a:bodyPr/>
        <a:lstStyle/>
        <a:p>
          <a:endParaRPr lang="en-US"/>
        </a:p>
      </dgm:t>
    </dgm:pt>
    <dgm:pt modelId="{3E435A3D-E754-4BB1-93D2-3E5936657D88}">
      <dgm:prSet/>
      <dgm:spPr/>
      <dgm:t>
        <a:bodyPr/>
        <a:lstStyle/>
        <a:p>
          <a:r>
            <a:rPr lang="en-US"/>
            <a:t>Object detection and distance detection</a:t>
          </a:r>
        </a:p>
      </dgm:t>
    </dgm:pt>
    <dgm:pt modelId="{0597E536-336A-41CE-B3F1-5E1EA491B7B7}" type="parTrans" cxnId="{CE1773A5-1B09-405F-B7FA-A1584B8F1E0F}">
      <dgm:prSet/>
      <dgm:spPr/>
      <dgm:t>
        <a:bodyPr/>
        <a:lstStyle/>
        <a:p>
          <a:endParaRPr lang="en-US"/>
        </a:p>
      </dgm:t>
    </dgm:pt>
    <dgm:pt modelId="{BB20B5DA-AE30-4A3C-96C3-035EC1159960}" type="sibTrans" cxnId="{CE1773A5-1B09-405F-B7FA-A1584B8F1E0F}">
      <dgm:prSet/>
      <dgm:spPr/>
      <dgm:t>
        <a:bodyPr/>
        <a:lstStyle/>
        <a:p>
          <a:endParaRPr lang="en-US"/>
        </a:p>
      </dgm:t>
    </dgm:pt>
    <dgm:pt modelId="{46E983FB-7DE1-4478-865B-448501ADE2AB}">
      <dgm:prSet/>
      <dgm:spPr/>
      <dgm:t>
        <a:bodyPr/>
        <a:lstStyle/>
        <a:p>
          <a:r>
            <a:rPr lang="en-US"/>
            <a:t>Radar</a:t>
          </a:r>
        </a:p>
      </dgm:t>
    </dgm:pt>
    <dgm:pt modelId="{EBC2E4DB-1C08-4943-95D3-4622E4B84EA5}" type="parTrans" cxnId="{24C4D2C6-988E-4271-B3C6-990D7A05120B}">
      <dgm:prSet/>
      <dgm:spPr/>
      <dgm:t>
        <a:bodyPr/>
        <a:lstStyle/>
        <a:p>
          <a:endParaRPr lang="en-US"/>
        </a:p>
      </dgm:t>
    </dgm:pt>
    <dgm:pt modelId="{DC86DF8C-FFB9-49C5-9AE5-7A980E59D053}" type="sibTrans" cxnId="{24C4D2C6-988E-4271-B3C6-990D7A05120B}">
      <dgm:prSet/>
      <dgm:spPr/>
      <dgm:t>
        <a:bodyPr/>
        <a:lstStyle/>
        <a:p>
          <a:endParaRPr lang="en-US"/>
        </a:p>
      </dgm:t>
    </dgm:pt>
    <dgm:pt modelId="{2F37DD71-B92E-4187-9F0A-1BE233CE973D}">
      <dgm:prSet/>
      <dgm:spPr/>
      <dgm:t>
        <a:bodyPr/>
        <a:lstStyle/>
        <a:p>
          <a:r>
            <a:rPr lang="en-US"/>
            <a:t>Emergency braking</a:t>
          </a:r>
        </a:p>
      </dgm:t>
    </dgm:pt>
    <dgm:pt modelId="{86272395-1C70-4D90-93FA-7C895E864DDC}" type="parTrans" cxnId="{E3B85EA8-2A0F-4EC7-B046-C0B1770377AC}">
      <dgm:prSet/>
      <dgm:spPr/>
      <dgm:t>
        <a:bodyPr/>
        <a:lstStyle/>
        <a:p>
          <a:endParaRPr lang="en-US"/>
        </a:p>
      </dgm:t>
    </dgm:pt>
    <dgm:pt modelId="{133D585D-24E0-4C85-800C-B4979E8FF3CF}" type="sibTrans" cxnId="{E3B85EA8-2A0F-4EC7-B046-C0B1770377AC}">
      <dgm:prSet/>
      <dgm:spPr/>
      <dgm:t>
        <a:bodyPr/>
        <a:lstStyle/>
        <a:p>
          <a:endParaRPr lang="en-US"/>
        </a:p>
      </dgm:t>
    </dgm:pt>
    <dgm:pt modelId="{3A504AE0-34A3-4E98-ADB0-2A13A226DE72}">
      <dgm:prSet/>
      <dgm:spPr/>
      <dgm:t>
        <a:bodyPr/>
        <a:lstStyle/>
        <a:p>
          <a:r>
            <a:rPr lang="en-US"/>
            <a:t>GPS/IMU</a:t>
          </a:r>
        </a:p>
      </dgm:t>
    </dgm:pt>
    <dgm:pt modelId="{D7C69B9F-6301-4D16-92C7-0E6F3ED1FC2E}" type="parTrans" cxnId="{53A50F27-CDD3-4137-8DBF-18273AB2CA84}">
      <dgm:prSet/>
      <dgm:spPr/>
      <dgm:t>
        <a:bodyPr/>
        <a:lstStyle/>
        <a:p>
          <a:endParaRPr lang="en-US"/>
        </a:p>
      </dgm:t>
    </dgm:pt>
    <dgm:pt modelId="{16E4539B-A796-4DD7-A495-43D868A39A7E}" type="sibTrans" cxnId="{53A50F27-CDD3-4137-8DBF-18273AB2CA84}">
      <dgm:prSet/>
      <dgm:spPr/>
      <dgm:t>
        <a:bodyPr/>
        <a:lstStyle/>
        <a:p>
          <a:endParaRPr lang="en-US"/>
        </a:p>
      </dgm:t>
    </dgm:pt>
    <dgm:pt modelId="{1FC97129-B4B3-4193-B9C6-94E31F82AF80}">
      <dgm:prSet/>
      <dgm:spPr/>
      <dgm:t>
        <a:bodyPr/>
        <a:lstStyle/>
        <a:p>
          <a:r>
            <a:rPr lang="en-US"/>
            <a:t>Path planning and localization</a:t>
          </a:r>
        </a:p>
      </dgm:t>
    </dgm:pt>
    <dgm:pt modelId="{3D7DFF37-02C8-4E18-BE6D-4A9C2FF60FC6}" type="parTrans" cxnId="{64249826-8AE6-4855-8582-B6378DFDA6CC}">
      <dgm:prSet/>
      <dgm:spPr/>
      <dgm:t>
        <a:bodyPr/>
        <a:lstStyle/>
        <a:p>
          <a:endParaRPr lang="en-US"/>
        </a:p>
      </dgm:t>
    </dgm:pt>
    <dgm:pt modelId="{612C9B51-9EAC-4CDF-A9B1-D0094AFBF6C2}" type="sibTrans" cxnId="{64249826-8AE6-4855-8582-B6378DFDA6CC}">
      <dgm:prSet/>
      <dgm:spPr/>
      <dgm:t>
        <a:bodyPr/>
        <a:lstStyle/>
        <a:p>
          <a:endParaRPr lang="en-US"/>
        </a:p>
      </dgm:t>
    </dgm:pt>
    <dgm:pt modelId="{D53CAEB7-C549-47D8-A685-0689B644CFA9}" type="pres">
      <dgm:prSet presAssocID="{3394473D-D33D-4A37-8EC9-D61E0F4FDF68}" presName="Name0" presStyleCnt="0">
        <dgm:presLayoutVars>
          <dgm:dir/>
          <dgm:animLvl val="lvl"/>
          <dgm:resizeHandles val="exact"/>
        </dgm:presLayoutVars>
      </dgm:prSet>
      <dgm:spPr/>
    </dgm:pt>
    <dgm:pt modelId="{E0372613-C708-465E-99CB-6EE90C5F3DF1}" type="pres">
      <dgm:prSet presAssocID="{1776F162-475D-4804-B931-80D2A691C444}" presName="linNode" presStyleCnt="0"/>
      <dgm:spPr/>
    </dgm:pt>
    <dgm:pt modelId="{E0D4E56C-1BD9-430C-A506-456FEA02D429}" type="pres">
      <dgm:prSet presAssocID="{1776F162-475D-4804-B931-80D2A691C444}" presName="parentText" presStyleLbl="node1" presStyleIdx="0" presStyleCnt="4">
        <dgm:presLayoutVars>
          <dgm:chMax val="1"/>
          <dgm:bulletEnabled val="1"/>
        </dgm:presLayoutVars>
      </dgm:prSet>
      <dgm:spPr/>
    </dgm:pt>
    <dgm:pt modelId="{FBAEA97A-DF47-47EB-A4EA-63A6F5D725FC}" type="pres">
      <dgm:prSet presAssocID="{1776F162-475D-4804-B931-80D2A691C444}" presName="descendantText" presStyleLbl="alignAccFollowNode1" presStyleIdx="0" presStyleCnt="4">
        <dgm:presLayoutVars>
          <dgm:bulletEnabled val="1"/>
        </dgm:presLayoutVars>
      </dgm:prSet>
      <dgm:spPr/>
    </dgm:pt>
    <dgm:pt modelId="{3B17E5DC-0064-4B0C-8030-7EBC8A2812D9}" type="pres">
      <dgm:prSet presAssocID="{5A379A2C-B4A4-49D5-9E06-BED6EF8730A8}" presName="sp" presStyleCnt="0"/>
      <dgm:spPr/>
    </dgm:pt>
    <dgm:pt modelId="{ACFDC821-0A30-4B6E-8BA9-70711CF61116}" type="pres">
      <dgm:prSet presAssocID="{9926CCDB-8834-4E19-8846-0D7E1D28E505}" presName="linNode" presStyleCnt="0"/>
      <dgm:spPr/>
    </dgm:pt>
    <dgm:pt modelId="{7A5036B7-6212-440E-8A36-8FBAF325F3A5}" type="pres">
      <dgm:prSet presAssocID="{9926CCDB-8834-4E19-8846-0D7E1D28E505}" presName="parentText" presStyleLbl="node1" presStyleIdx="1" presStyleCnt="4">
        <dgm:presLayoutVars>
          <dgm:chMax val="1"/>
          <dgm:bulletEnabled val="1"/>
        </dgm:presLayoutVars>
      </dgm:prSet>
      <dgm:spPr/>
    </dgm:pt>
    <dgm:pt modelId="{D64BCB37-95F0-4465-B5C1-1CC0584B7E4B}" type="pres">
      <dgm:prSet presAssocID="{9926CCDB-8834-4E19-8846-0D7E1D28E505}" presName="descendantText" presStyleLbl="alignAccFollowNode1" presStyleIdx="1" presStyleCnt="4">
        <dgm:presLayoutVars>
          <dgm:bulletEnabled val="1"/>
        </dgm:presLayoutVars>
      </dgm:prSet>
      <dgm:spPr/>
    </dgm:pt>
    <dgm:pt modelId="{936D7B14-9556-4E94-9E66-9A375EB86958}" type="pres">
      <dgm:prSet presAssocID="{48491824-FE1D-446A-B8B0-77EA388F61FA}" presName="sp" presStyleCnt="0"/>
      <dgm:spPr/>
    </dgm:pt>
    <dgm:pt modelId="{D68017F1-947B-404A-A08A-01DE14269D26}" type="pres">
      <dgm:prSet presAssocID="{46E983FB-7DE1-4478-865B-448501ADE2AB}" presName="linNode" presStyleCnt="0"/>
      <dgm:spPr/>
    </dgm:pt>
    <dgm:pt modelId="{4DA77533-3682-43A1-ACB5-AE0F87F60AA8}" type="pres">
      <dgm:prSet presAssocID="{46E983FB-7DE1-4478-865B-448501ADE2AB}" presName="parentText" presStyleLbl="node1" presStyleIdx="2" presStyleCnt="4">
        <dgm:presLayoutVars>
          <dgm:chMax val="1"/>
          <dgm:bulletEnabled val="1"/>
        </dgm:presLayoutVars>
      </dgm:prSet>
      <dgm:spPr/>
    </dgm:pt>
    <dgm:pt modelId="{88CDE5AA-F053-4924-8298-5C411FD72813}" type="pres">
      <dgm:prSet presAssocID="{46E983FB-7DE1-4478-865B-448501ADE2AB}" presName="descendantText" presStyleLbl="alignAccFollowNode1" presStyleIdx="2" presStyleCnt="4">
        <dgm:presLayoutVars>
          <dgm:bulletEnabled val="1"/>
        </dgm:presLayoutVars>
      </dgm:prSet>
      <dgm:spPr/>
    </dgm:pt>
    <dgm:pt modelId="{D0A83243-61E7-459B-B654-F43B33D7A402}" type="pres">
      <dgm:prSet presAssocID="{DC86DF8C-FFB9-49C5-9AE5-7A980E59D053}" presName="sp" presStyleCnt="0"/>
      <dgm:spPr/>
    </dgm:pt>
    <dgm:pt modelId="{C4634685-7964-450D-826E-A83C8FC06347}" type="pres">
      <dgm:prSet presAssocID="{3A504AE0-34A3-4E98-ADB0-2A13A226DE72}" presName="linNode" presStyleCnt="0"/>
      <dgm:spPr/>
    </dgm:pt>
    <dgm:pt modelId="{82F38C47-1586-4D74-BA5D-9FC318869905}" type="pres">
      <dgm:prSet presAssocID="{3A504AE0-34A3-4E98-ADB0-2A13A226DE72}" presName="parentText" presStyleLbl="node1" presStyleIdx="3" presStyleCnt="4">
        <dgm:presLayoutVars>
          <dgm:chMax val="1"/>
          <dgm:bulletEnabled val="1"/>
        </dgm:presLayoutVars>
      </dgm:prSet>
      <dgm:spPr/>
    </dgm:pt>
    <dgm:pt modelId="{26B65178-814B-490B-AFBD-5699B7A69BC8}" type="pres">
      <dgm:prSet presAssocID="{3A504AE0-34A3-4E98-ADB0-2A13A226DE72}" presName="descendantText" presStyleLbl="alignAccFollowNode1" presStyleIdx="3" presStyleCnt="4">
        <dgm:presLayoutVars>
          <dgm:bulletEnabled val="1"/>
        </dgm:presLayoutVars>
      </dgm:prSet>
      <dgm:spPr/>
    </dgm:pt>
  </dgm:ptLst>
  <dgm:cxnLst>
    <dgm:cxn modelId="{82AEF813-4E29-4527-B1A5-8DA49A954289}" type="presOf" srcId="{3A504AE0-34A3-4E98-ADB0-2A13A226DE72}" destId="{82F38C47-1586-4D74-BA5D-9FC318869905}" srcOrd="0" destOrd="0" presId="urn:microsoft.com/office/officeart/2005/8/layout/vList5"/>
    <dgm:cxn modelId="{64249826-8AE6-4855-8582-B6378DFDA6CC}" srcId="{3A504AE0-34A3-4E98-ADB0-2A13A226DE72}" destId="{1FC97129-B4B3-4193-B9C6-94E31F82AF80}" srcOrd="0" destOrd="0" parTransId="{3D7DFF37-02C8-4E18-BE6D-4A9C2FF60FC6}" sibTransId="{612C9B51-9EAC-4CDF-A9B1-D0094AFBF6C2}"/>
    <dgm:cxn modelId="{53A50F27-CDD3-4137-8DBF-18273AB2CA84}" srcId="{3394473D-D33D-4A37-8EC9-D61E0F4FDF68}" destId="{3A504AE0-34A3-4E98-ADB0-2A13A226DE72}" srcOrd="3" destOrd="0" parTransId="{D7C69B9F-6301-4D16-92C7-0E6F3ED1FC2E}" sibTransId="{16E4539B-A796-4DD7-A495-43D868A39A7E}"/>
    <dgm:cxn modelId="{AB045A34-121B-41DB-8015-068EB55CB8EB}" srcId="{1776F162-475D-4804-B931-80D2A691C444}" destId="{5C6B6483-195E-4B66-B846-0A1D3C534C15}" srcOrd="0" destOrd="0" parTransId="{39742372-562D-4901-A516-69AA6CA4AAA2}" sibTransId="{0110A1E7-ACEC-4DC1-B65D-5DB463C46EA5}"/>
    <dgm:cxn modelId="{E641F446-1372-4A34-B339-016B49AE933A}" type="presOf" srcId="{5C6B6483-195E-4B66-B846-0A1D3C534C15}" destId="{FBAEA97A-DF47-47EB-A4EA-63A6F5D725FC}" srcOrd="0" destOrd="0" presId="urn:microsoft.com/office/officeart/2005/8/layout/vList5"/>
    <dgm:cxn modelId="{51AAD66A-674D-4253-9F5D-0C90258297AC}" type="presOf" srcId="{46E983FB-7DE1-4478-865B-448501ADE2AB}" destId="{4DA77533-3682-43A1-ACB5-AE0F87F60AA8}" srcOrd="0" destOrd="0" presId="urn:microsoft.com/office/officeart/2005/8/layout/vList5"/>
    <dgm:cxn modelId="{6D4F8C4B-9787-44F5-8748-1671A4A558DE}" type="presOf" srcId="{1FC97129-B4B3-4193-B9C6-94E31F82AF80}" destId="{26B65178-814B-490B-AFBD-5699B7A69BC8}" srcOrd="0" destOrd="0" presId="urn:microsoft.com/office/officeart/2005/8/layout/vList5"/>
    <dgm:cxn modelId="{49CE5251-C2FC-4A0F-9420-ED2039E73113}" type="presOf" srcId="{3E435A3D-E754-4BB1-93D2-3E5936657D88}" destId="{D64BCB37-95F0-4465-B5C1-1CC0584B7E4B}" srcOrd="0" destOrd="0" presId="urn:microsoft.com/office/officeart/2005/8/layout/vList5"/>
    <dgm:cxn modelId="{D6A5DB77-7F99-4DAB-98EF-58E8B1D0E7EF}" type="presOf" srcId="{9926CCDB-8834-4E19-8846-0D7E1D28E505}" destId="{7A5036B7-6212-440E-8A36-8FBAF325F3A5}" srcOrd="0" destOrd="0" presId="urn:microsoft.com/office/officeart/2005/8/layout/vList5"/>
    <dgm:cxn modelId="{CE1773A5-1B09-405F-B7FA-A1584B8F1E0F}" srcId="{9926CCDB-8834-4E19-8846-0D7E1D28E505}" destId="{3E435A3D-E754-4BB1-93D2-3E5936657D88}" srcOrd="0" destOrd="0" parTransId="{0597E536-336A-41CE-B3F1-5E1EA491B7B7}" sibTransId="{BB20B5DA-AE30-4A3C-96C3-035EC1159960}"/>
    <dgm:cxn modelId="{E3B85EA8-2A0F-4EC7-B046-C0B1770377AC}" srcId="{46E983FB-7DE1-4478-865B-448501ADE2AB}" destId="{2F37DD71-B92E-4187-9F0A-1BE233CE973D}" srcOrd="0" destOrd="0" parTransId="{86272395-1C70-4D90-93FA-7C895E864DDC}" sibTransId="{133D585D-24E0-4C85-800C-B4979E8FF3CF}"/>
    <dgm:cxn modelId="{24C4D2C6-988E-4271-B3C6-990D7A05120B}" srcId="{3394473D-D33D-4A37-8EC9-D61E0F4FDF68}" destId="{46E983FB-7DE1-4478-865B-448501ADE2AB}" srcOrd="2" destOrd="0" parTransId="{EBC2E4DB-1C08-4943-95D3-4622E4B84EA5}" sibTransId="{DC86DF8C-FFB9-49C5-9AE5-7A980E59D053}"/>
    <dgm:cxn modelId="{6EF786C7-26E2-4DB0-AB78-2A205300D419}" srcId="{3394473D-D33D-4A37-8EC9-D61E0F4FDF68}" destId="{1776F162-475D-4804-B931-80D2A691C444}" srcOrd="0" destOrd="0" parTransId="{A763FCF3-24F4-4613-BC01-F15F5F83983B}" sibTransId="{5A379A2C-B4A4-49D5-9E06-BED6EF8730A8}"/>
    <dgm:cxn modelId="{467BA4CD-E63D-4946-80BF-A051F148CAA7}" type="presOf" srcId="{2F37DD71-B92E-4187-9F0A-1BE233CE973D}" destId="{88CDE5AA-F053-4924-8298-5C411FD72813}" srcOrd="0" destOrd="0" presId="urn:microsoft.com/office/officeart/2005/8/layout/vList5"/>
    <dgm:cxn modelId="{2FC4D9F2-DDAA-4C5F-8D27-0D9783378261}" type="presOf" srcId="{1776F162-475D-4804-B931-80D2A691C444}" destId="{E0D4E56C-1BD9-430C-A506-456FEA02D429}" srcOrd="0" destOrd="0" presId="urn:microsoft.com/office/officeart/2005/8/layout/vList5"/>
    <dgm:cxn modelId="{B89325F3-6963-4376-B282-A5FA64CCE3A2}" srcId="{3394473D-D33D-4A37-8EC9-D61E0F4FDF68}" destId="{9926CCDB-8834-4E19-8846-0D7E1D28E505}" srcOrd="1" destOrd="0" parTransId="{9B66ADC5-6599-4829-A314-DC529E4FB2AD}" sibTransId="{48491824-FE1D-446A-B8B0-77EA388F61FA}"/>
    <dgm:cxn modelId="{C93705FE-0B13-4473-A55C-DC71636F5EC9}" type="presOf" srcId="{3394473D-D33D-4A37-8EC9-D61E0F4FDF68}" destId="{D53CAEB7-C549-47D8-A685-0689B644CFA9}" srcOrd="0" destOrd="0" presId="urn:microsoft.com/office/officeart/2005/8/layout/vList5"/>
    <dgm:cxn modelId="{5D4F95C2-00CF-4323-B28B-8F824A071D7A}" type="presParOf" srcId="{D53CAEB7-C549-47D8-A685-0689B644CFA9}" destId="{E0372613-C708-465E-99CB-6EE90C5F3DF1}" srcOrd="0" destOrd="0" presId="urn:microsoft.com/office/officeart/2005/8/layout/vList5"/>
    <dgm:cxn modelId="{0CE0F49E-FEF0-41D5-9E7D-5936CBD6E8AB}" type="presParOf" srcId="{E0372613-C708-465E-99CB-6EE90C5F3DF1}" destId="{E0D4E56C-1BD9-430C-A506-456FEA02D429}" srcOrd="0" destOrd="0" presId="urn:microsoft.com/office/officeart/2005/8/layout/vList5"/>
    <dgm:cxn modelId="{C44FDC2C-35B6-4EC1-9593-D8F31888E453}" type="presParOf" srcId="{E0372613-C708-465E-99CB-6EE90C5F3DF1}" destId="{FBAEA97A-DF47-47EB-A4EA-63A6F5D725FC}" srcOrd="1" destOrd="0" presId="urn:microsoft.com/office/officeart/2005/8/layout/vList5"/>
    <dgm:cxn modelId="{3C0994DB-529B-42DC-B702-EC477C11F252}" type="presParOf" srcId="{D53CAEB7-C549-47D8-A685-0689B644CFA9}" destId="{3B17E5DC-0064-4B0C-8030-7EBC8A2812D9}" srcOrd="1" destOrd="0" presId="urn:microsoft.com/office/officeart/2005/8/layout/vList5"/>
    <dgm:cxn modelId="{9FF856D8-2D71-4760-BA51-17BBDCA4793B}" type="presParOf" srcId="{D53CAEB7-C549-47D8-A685-0689B644CFA9}" destId="{ACFDC821-0A30-4B6E-8BA9-70711CF61116}" srcOrd="2" destOrd="0" presId="urn:microsoft.com/office/officeart/2005/8/layout/vList5"/>
    <dgm:cxn modelId="{D16FD64D-68FA-4A92-95D1-457553C437DB}" type="presParOf" srcId="{ACFDC821-0A30-4B6E-8BA9-70711CF61116}" destId="{7A5036B7-6212-440E-8A36-8FBAF325F3A5}" srcOrd="0" destOrd="0" presId="urn:microsoft.com/office/officeart/2005/8/layout/vList5"/>
    <dgm:cxn modelId="{5C419188-70C1-4828-9D76-78F89418082A}" type="presParOf" srcId="{ACFDC821-0A30-4B6E-8BA9-70711CF61116}" destId="{D64BCB37-95F0-4465-B5C1-1CC0584B7E4B}" srcOrd="1" destOrd="0" presId="urn:microsoft.com/office/officeart/2005/8/layout/vList5"/>
    <dgm:cxn modelId="{C25C8B98-5A49-440A-AC52-720F5E8FC7AD}" type="presParOf" srcId="{D53CAEB7-C549-47D8-A685-0689B644CFA9}" destId="{936D7B14-9556-4E94-9E66-9A375EB86958}" srcOrd="3" destOrd="0" presId="urn:microsoft.com/office/officeart/2005/8/layout/vList5"/>
    <dgm:cxn modelId="{42E9E623-9928-4852-8D40-2B52D60EC842}" type="presParOf" srcId="{D53CAEB7-C549-47D8-A685-0689B644CFA9}" destId="{D68017F1-947B-404A-A08A-01DE14269D26}" srcOrd="4" destOrd="0" presId="urn:microsoft.com/office/officeart/2005/8/layout/vList5"/>
    <dgm:cxn modelId="{7713814D-FFE1-4E5F-A580-4E49B1A6879D}" type="presParOf" srcId="{D68017F1-947B-404A-A08A-01DE14269D26}" destId="{4DA77533-3682-43A1-ACB5-AE0F87F60AA8}" srcOrd="0" destOrd="0" presId="urn:microsoft.com/office/officeart/2005/8/layout/vList5"/>
    <dgm:cxn modelId="{30A7565C-61BE-4C00-817F-1B3587E15919}" type="presParOf" srcId="{D68017F1-947B-404A-A08A-01DE14269D26}" destId="{88CDE5AA-F053-4924-8298-5C411FD72813}" srcOrd="1" destOrd="0" presId="urn:microsoft.com/office/officeart/2005/8/layout/vList5"/>
    <dgm:cxn modelId="{193DB269-6C32-4299-8D71-CC3F9F5FD4BB}" type="presParOf" srcId="{D53CAEB7-C549-47D8-A685-0689B644CFA9}" destId="{D0A83243-61E7-459B-B654-F43B33D7A402}" srcOrd="5" destOrd="0" presId="urn:microsoft.com/office/officeart/2005/8/layout/vList5"/>
    <dgm:cxn modelId="{5A39AC77-6004-413D-925F-BAA05CAE58A2}" type="presParOf" srcId="{D53CAEB7-C549-47D8-A685-0689B644CFA9}" destId="{C4634685-7964-450D-826E-A83C8FC06347}" srcOrd="6" destOrd="0" presId="urn:microsoft.com/office/officeart/2005/8/layout/vList5"/>
    <dgm:cxn modelId="{4A32AB94-C347-4212-97D5-0B97D7143D7F}" type="presParOf" srcId="{C4634685-7964-450D-826E-A83C8FC06347}" destId="{82F38C47-1586-4D74-BA5D-9FC318869905}" srcOrd="0" destOrd="0" presId="urn:microsoft.com/office/officeart/2005/8/layout/vList5"/>
    <dgm:cxn modelId="{185D18DC-6A1E-4AB1-B8A1-0656F3F69AD2}" type="presParOf" srcId="{C4634685-7964-450D-826E-A83C8FC06347}" destId="{26B65178-814B-490B-AFBD-5699B7A69BC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AEA97A-DF47-47EB-A4EA-63A6F5D725FC}">
      <dsp:nvSpPr>
        <dsp:cNvPr id="0" name=""/>
        <dsp:cNvSpPr/>
      </dsp:nvSpPr>
      <dsp:spPr>
        <a:xfrm rot="5400000">
          <a:off x="7018304" y="-3030840"/>
          <a:ext cx="693062" cy="6931610"/>
        </a:xfrm>
        <a:prstGeom prst="round2Same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2870" tIns="51435" rIns="102870" bIns="51435" numCol="1" spcCol="1270" anchor="ctr" anchorCtr="0">
          <a:noAutofit/>
        </a:bodyPr>
        <a:lstStyle/>
        <a:p>
          <a:pPr marL="228600" lvl="1" indent="-228600" algn="l" defTabSz="1200150">
            <a:lnSpc>
              <a:spcPct val="90000"/>
            </a:lnSpc>
            <a:spcBef>
              <a:spcPct val="0"/>
            </a:spcBef>
            <a:spcAft>
              <a:spcPct val="15000"/>
            </a:spcAft>
            <a:buChar char="•"/>
          </a:pPr>
          <a:r>
            <a:rPr lang="en-US" sz="2700" kern="1200"/>
            <a:t>Object detection and path planning</a:t>
          </a:r>
        </a:p>
      </dsp:txBody>
      <dsp:txXfrm rot="-5400000">
        <a:off x="3899030" y="122266"/>
        <a:ext cx="6897778" cy="625398"/>
      </dsp:txXfrm>
    </dsp:sp>
    <dsp:sp modelId="{E0D4E56C-1BD9-430C-A506-456FEA02D429}">
      <dsp:nvSpPr>
        <dsp:cNvPr id="0" name=""/>
        <dsp:cNvSpPr/>
      </dsp:nvSpPr>
      <dsp:spPr>
        <a:xfrm>
          <a:off x="0" y="1801"/>
          <a:ext cx="3899030" cy="866327"/>
        </a:xfrm>
        <a:prstGeom prst="round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1450" tIns="85725" rIns="171450" bIns="85725" numCol="1" spcCol="1270" anchor="ctr" anchorCtr="0">
          <a:noAutofit/>
        </a:bodyPr>
        <a:lstStyle/>
        <a:p>
          <a:pPr marL="0" lvl="0" indent="0" algn="ctr" defTabSz="2000250">
            <a:lnSpc>
              <a:spcPct val="90000"/>
            </a:lnSpc>
            <a:spcBef>
              <a:spcPct val="0"/>
            </a:spcBef>
            <a:spcAft>
              <a:spcPct val="35000"/>
            </a:spcAft>
            <a:buNone/>
          </a:pPr>
          <a:r>
            <a:rPr lang="en-US" sz="4500" kern="1200"/>
            <a:t>Cameras</a:t>
          </a:r>
        </a:p>
      </dsp:txBody>
      <dsp:txXfrm>
        <a:off x="42291" y="44092"/>
        <a:ext cx="3814448" cy="781745"/>
      </dsp:txXfrm>
    </dsp:sp>
    <dsp:sp modelId="{D64BCB37-95F0-4465-B5C1-1CC0584B7E4B}">
      <dsp:nvSpPr>
        <dsp:cNvPr id="0" name=""/>
        <dsp:cNvSpPr/>
      </dsp:nvSpPr>
      <dsp:spPr>
        <a:xfrm rot="5400000">
          <a:off x="7018304" y="-2121195"/>
          <a:ext cx="693062" cy="6931610"/>
        </a:xfrm>
        <a:prstGeom prst="round2Same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2870" tIns="51435" rIns="102870" bIns="51435" numCol="1" spcCol="1270" anchor="ctr" anchorCtr="0">
          <a:noAutofit/>
        </a:bodyPr>
        <a:lstStyle/>
        <a:p>
          <a:pPr marL="228600" lvl="1" indent="-228600" algn="l" defTabSz="1200150">
            <a:lnSpc>
              <a:spcPct val="90000"/>
            </a:lnSpc>
            <a:spcBef>
              <a:spcPct val="0"/>
            </a:spcBef>
            <a:spcAft>
              <a:spcPct val="15000"/>
            </a:spcAft>
            <a:buChar char="•"/>
          </a:pPr>
          <a:r>
            <a:rPr lang="en-US" sz="2700" kern="1200"/>
            <a:t>Object detection and distance detection</a:t>
          </a:r>
        </a:p>
      </dsp:txBody>
      <dsp:txXfrm rot="-5400000">
        <a:off x="3899030" y="1031911"/>
        <a:ext cx="6897778" cy="625398"/>
      </dsp:txXfrm>
    </dsp:sp>
    <dsp:sp modelId="{7A5036B7-6212-440E-8A36-8FBAF325F3A5}">
      <dsp:nvSpPr>
        <dsp:cNvPr id="0" name=""/>
        <dsp:cNvSpPr/>
      </dsp:nvSpPr>
      <dsp:spPr>
        <a:xfrm>
          <a:off x="0" y="911445"/>
          <a:ext cx="3899030" cy="866327"/>
        </a:xfrm>
        <a:prstGeom prst="round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1450" tIns="85725" rIns="171450" bIns="85725" numCol="1" spcCol="1270" anchor="ctr" anchorCtr="0">
          <a:noAutofit/>
        </a:bodyPr>
        <a:lstStyle/>
        <a:p>
          <a:pPr marL="0" lvl="0" indent="0" algn="ctr" defTabSz="2000250">
            <a:lnSpc>
              <a:spcPct val="90000"/>
            </a:lnSpc>
            <a:spcBef>
              <a:spcPct val="0"/>
            </a:spcBef>
            <a:spcAft>
              <a:spcPct val="35000"/>
            </a:spcAft>
            <a:buNone/>
          </a:pPr>
          <a:r>
            <a:rPr lang="en-US" sz="4500" kern="1200"/>
            <a:t>Lidar</a:t>
          </a:r>
        </a:p>
      </dsp:txBody>
      <dsp:txXfrm>
        <a:off x="42291" y="953736"/>
        <a:ext cx="3814448" cy="781745"/>
      </dsp:txXfrm>
    </dsp:sp>
    <dsp:sp modelId="{88CDE5AA-F053-4924-8298-5C411FD72813}">
      <dsp:nvSpPr>
        <dsp:cNvPr id="0" name=""/>
        <dsp:cNvSpPr/>
      </dsp:nvSpPr>
      <dsp:spPr>
        <a:xfrm rot="5400000">
          <a:off x="7018304" y="-1211551"/>
          <a:ext cx="693062" cy="6931610"/>
        </a:xfrm>
        <a:prstGeom prst="round2Same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2870" tIns="51435" rIns="102870" bIns="51435" numCol="1" spcCol="1270" anchor="ctr" anchorCtr="0">
          <a:noAutofit/>
        </a:bodyPr>
        <a:lstStyle/>
        <a:p>
          <a:pPr marL="228600" lvl="1" indent="-228600" algn="l" defTabSz="1200150">
            <a:lnSpc>
              <a:spcPct val="90000"/>
            </a:lnSpc>
            <a:spcBef>
              <a:spcPct val="0"/>
            </a:spcBef>
            <a:spcAft>
              <a:spcPct val="15000"/>
            </a:spcAft>
            <a:buChar char="•"/>
          </a:pPr>
          <a:r>
            <a:rPr lang="en-US" sz="2700" kern="1200"/>
            <a:t>Emergency braking</a:t>
          </a:r>
        </a:p>
      </dsp:txBody>
      <dsp:txXfrm rot="-5400000">
        <a:off x="3899030" y="1941555"/>
        <a:ext cx="6897778" cy="625398"/>
      </dsp:txXfrm>
    </dsp:sp>
    <dsp:sp modelId="{4DA77533-3682-43A1-ACB5-AE0F87F60AA8}">
      <dsp:nvSpPr>
        <dsp:cNvPr id="0" name=""/>
        <dsp:cNvSpPr/>
      </dsp:nvSpPr>
      <dsp:spPr>
        <a:xfrm>
          <a:off x="0" y="1821089"/>
          <a:ext cx="3899030" cy="866327"/>
        </a:xfrm>
        <a:prstGeom prst="round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1450" tIns="85725" rIns="171450" bIns="85725" numCol="1" spcCol="1270" anchor="ctr" anchorCtr="0">
          <a:noAutofit/>
        </a:bodyPr>
        <a:lstStyle/>
        <a:p>
          <a:pPr marL="0" lvl="0" indent="0" algn="ctr" defTabSz="2000250">
            <a:lnSpc>
              <a:spcPct val="90000"/>
            </a:lnSpc>
            <a:spcBef>
              <a:spcPct val="0"/>
            </a:spcBef>
            <a:spcAft>
              <a:spcPct val="35000"/>
            </a:spcAft>
            <a:buNone/>
          </a:pPr>
          <a:r>
            <a:rPr lang="en-US" sz="4500" kern="1200"/>
            <a:t>Radar</a:t>
          </a:r>
        </a:p>
      </dsp:txBody>
      <dsp:txXfrm>
        <a:off x="42291" y="1863380"/>
        <a:ext cx="3814448" cy="781745"/>
      </dsp:txXfrm>
    </dsp:sp>
    <dsp:sp modelId="{26B65178-814B-490B-AFBD-5699B7A69BC8}">
      <dsp:nvSpPr>
        <dsp:cNvPr id="0" name=""/>
        <dsp:cNvSpPr/>
      </dsp:nvSpPr>
      <dsp:spPr>
        <a:xfrm rot="5400000">
          <a:off x="7018304" y="-301907"/>
          <a:ext cx="693062" cy="6931610"/>
        </a:xfrm>
        <a:prstGeom prst="round2Same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2870" tIns="51435" rIns="102870" bIns="51435" numCol="1" spcCol="1270" anchor="ctr" anchorCtr="0">
          <a:noAutofit/>
        </a:bodyPr>
        <a:lstStyle/>
        <a:p>
          <a:pPr marL="228600" lvl="1" indent="-228600" algn="l" defTabSz="1200150">
            <a:lnSpc>
              <a:spcPct val="90000"/>
            </a:lnSpc>
            <a:spcBef>
              <a:spcPct val="0"/>
            </a:spcBef>
            <a:spcAft>
              <a:spcPct val="15000"/>
            </a:spcAft>
            <a:buChar char="•"/>
          </a:pPr>
          <a:r>
            <a:rPr lang="en-US" sz="2700" kern="1200"/>
            <a:t>Path planning and localization</a:t>
          </a:r>
        </a:p>
      </dsp:txBody>
      <dsp:txXfrm rot="-5400000">
        <a:off x="3899030" y="2851199"/>
        <a:ext cx="6897778" cy="625398"/>
      </dsp:txXfrm>
    </dsp:sp>
    <dsp:sp modelId="{82F38C47-1586-4D74-BA5D-9FC318869905}">
      <dsp:nvSpPr>
        <dsp:cNvPr id="0" name=""/>
        <dsp:cNvSpPr/>
      </dsp:nvSpPr>
      <dsp:spPr>
        <a:xfrm>
          <a:off x="0" y="2730733"/>
          <a:ext cx="3899030" cy="866327"/>
        </a:xfrm>
        <a:prstGeom prst="round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1450" tIns="85725" rIns="171450" bIns="85725" numCol="1" spcCol="1270" anchor="ctr" anchorCtr="0">
          <a:noAutofit/>
        </a:bodyPr>
        <a:lstStyle/>
        <a:p>
          <a:pPr marL="0" lvl="0" indent="0" algn="ctr" defTabSz="2000250">
            <a:lnSpc>
              <a:spcPct val="90000"/>
            </a:lnSpc>
            <a:spcBef>
              <a:spcPct val="0"/>
            </a:spcBef>
            <a:spcAft>
              <a:spcPct val="35000"/>
            </a:spcAft>
            <a:buNone/>
          </a:pPr>
          <a:r>
            <a:rPr lang="en-US" sz="4500" kern="1200"/>
            <a:t>GPS/IMU</a:t>
          </a:r>
        </a:p>
      </dsp:txBody>
      <dsp:txXfrm>
        <a:off x="42291" y="2773024"/>
        <a:ext cx="3814448" cy="78174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jpe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41D99B-F211-4F64-A406-4C9A770898DD}" type="datetimeFigureOut">
              <a:rPr lang="en-US" smtClean="0"/>
              <a:t>11/26/2018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E11487-E74F-4EBF-9EEF-38A998D9F142}" type="slidenum">
              <a:rPr lang="en-US" smtClean="0"/>
              <a:t>‹#›</a:t>
            </a:fld>
            <a:endParaRPr lang="en-US"/>
          </a:p>
        </p:txBody>
      </p:sp>
    </p:spTree>
    <p:extLst>
      <p:ext uri="{BB962C8B-B14F-4D97-AF65-F5344CB8AC3E}">
        <p14:creationId xmlns:p14="http://schemas.microsoft.com/office/powerpoint/2010/main" val="3411501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Alexander</a:t>
            </a:r>
          </a:p>
          <a:p>
            <a:r>
              <a:rPr lang="en-US" dirty="0"/>
              <a:t>Reduce accidents with detection. Distracted driving. </a:t>
            </a:r>
          </a:p>
          <a:p>
            <a:r>
              <a:rPr lang="en-US" sz="1200" b="0" i="0" kern="1200" dirty="0">
                <a:solidFill>
                  <a:schemeClr val="tx1"/>
                </a:solidFill>
                <a:effectLst/>
                <a:latin typeface="+mn-lt"/>
                <a:ea typeface="+mn-ea"/>
                <a:cs typeface="+mn-cs"/>
              </a:rPr>
              <a:t>Another way to reduce emissions from autonomous vehicles is to enable more efficient driving patterns. By limiting human interaction with driving, it would reduce repeated braking and acceleration and even allow vehicles to travel closer together which is known to improve aerodynamics. Vehicle-to-vehicle communication. (sponsored DoT)</a:t>
            </a:r>
            <a:endParaRPr lang="en-US" dirty="0"/>
          </a:p>
          <a:p>
            <a:r>
              <a:rPr lang="en-US" dirty="0"/>
              <a:t>Children don’t have to get in a Uber or Lyft with a stranger danger</a:t>
            </a:r>
          </a:p>
        </p:txBody>
      </p:sp>
      <p:sp>
        <p:nvSpPr>
          <p:cNvPr id="4" name="Slide Number Placeholder 3"/>
          <p:cNvSpPr>
            <a:spLocks noGrp="1"/>
          </p:cNvSpPr>
          <p:nvPr>
            <p:ph type="sldNum" sz="quarter" idx="5"/>
          </p:nvPr>
        </p:nvSpPr>
        <p:spPr/>
        <p:txBody>
          <a:bodyPr/>
          <a:lstStyle/>
          <a:p>
            <a:fld id="{CEE11487-E74F-4EBF-9EEF-38A998D9F142}" type="slidenum">
              <a:rPr lang="en-US" smtClean="0"/>
              <a:t>2</a:t>
            </a:fld>
            <a:endParaRPr lang="en-US"/>
          </a:p>
        </p:txBody>
      </p:sp>
    </p:spTree>
    <p:extLst>
      <p:ext uri="{BB962C8B-B14F-4D97-AF65-F5344CB8AC3E}">
        <p14:creationId xmlns:p14="http://schemas.microsoft.com/office/powerpoint/2010/main" val="34600903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t>
            </a:r>
          </a:p>
          <a:p>
            <a:r>
              <a:rPr lang="en-US" dirty="0"/>
              <a:t>Merely a joke. Do not spend more than ten seconds on this slide. ”This is a last resort” give a couple seconds for people to see picture.. </a:t>
            </a:r>
            <a:r>
              <a:rPr lang="en-US" dirty="0" err="1"/>
              <a:t>Ha..ha</a:t>
            </a:r>
            <a:r>
              <a:rPr lang="en-US" dirty="0"/>
              <a:t>….then move on to questions. </a:t>
            </a:r>
          </a:p>
        </p:txBody>
      </p:sp>
      <p:sp>
        <p:nvSpPr>
          <p:cNvPr id="4" name="Slide Number Placeholder 3"/>
          <p:cNvSpPr>
            <a:spLocks noGrp="1"/>
          </p:cNvSpPr>
          <p:nvPr>
            <p:ph type="sldNum" sz="quarter" idx="5"/>
          </p:nvPr>
        </p:nvSpPr>
        <p:spPr/>
        <p:txBody>
          <a:bodyPr/>
          <a:lstStyle/>
          <a:p>
            <a:fld id="{CEE11487-E74F-4EBF-9EEF-38A998D9F142}" type="slidenum">
              <a:rPr lang="en-US" smtClean="0"/>
              <a:t>11</a:t>
            </a:fld>
            <a:endParaRPr lang="en-US"/>
          </a:p>
        </p:txBody>
      </p:sp>
    </p:spTree>
    <p:extLst>
      <p:ext uri="{BB962C8B-B14F-4D97-AF65-F5344CB8AC3E}">
        <p14:creationId xmlns:p14="http://schemas.microsoft.com/office/powerpoint/2010/main" val="13246849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Kolton</a:t>
            </a:r>
          </a:p>
          <a:p>
            <a:endParaRPr lang="en-US" dirty="0"/>
          </a:p>
          <a:p>
            <a:r>
              <a:rPr lang="en-US" dirty="0"/>
              <a:t>Project is made possible through Mizzou Eco Racing. Kindly allowed us to use electric pickup. Car is really good for this project because it’s small (maneuverable) but also has a bed for equipment. </a:t>
            </a:r>
          </a:p>
          <a:p>
            <a:r>
              <a:rPr lang="en-US" dirty="0"/>
              <a:t>Battery box is 120 Volts, so may be able to power equipment from box. </a:t>
            </a:r>
          </a:p>
        </p:txBody>
      </p:sp>
      <p:sp>
        <p:nvSpPr>
          <p:cNvPr id="4" name="Slide Number Placeholder 3"/>
          <p:cNvSpPr>
            <a:spLocks noGrp="1"/>
          </p:cNvSpPr>
          <p:nvPr>
            <p:ph type="sldNum" sz="quarter" idx="5"/>
          </p:nvPr>
        </p:nvSpPr>
        <p:spPr/>
        <p:txBody>
          <a:bodyPr/>
          <a:lstStyle/>
          <a:p>
            <a:fld id="{CEE11487-E74F-4EBF-9EEF-38A998D9F142}" type="slidenum">
              <a:rPr lang="en-US" smtClean="0"/>
              <a:t>3</a:t>
            </a:fld>
            <a:endParaRPr lang="en-US"/>
          </a:p>
        </p:txBody>
      </p:sp>
    </p:spTree>
    <p:extLst>
      <p:ext uri="{BB962C8B-B14F-4D97-AF65-F5344CB8AC3E}">
        <p14:creationId xmlns:p14="http://schemas.microsoft.com/office/powerpoint/2010/main" val="2558040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Shooting for level 2 automation. Bleeding edge is 3.5ish. 80% of the work is getting up to 3. 4 and 5 constitute a much harder challenge.</a:t>
            </a:r>
          </a:p>
        </p:txBody>
      </p:sp>
      <p:sp>
        <p:nvSpPr>
          <p:cNvPr id="4" name="Slide Number Placeholder 3"/>
          <p:cNvSpPr>
            <a:spLocks noGrp="1"/>
          </p:cNvSpPr>
          <p:nvPr>
            <p:ph type="sldNum" sz="quarter" idx="5"/>
          </p:nvPr>
        </p:nvSpPr>
        <p:spPr/>
        <p:txBody>
          <a:bodyPr/>
          <a:lstStyle/>
          <a:p>
            <a:fld id="{CEE11487-E74F-4EBF-9EEF-38A998D9F142}" type="slidenum">
              <a:rPr lang="en-US" smtClean="0"/>
              <a:t>4</a:t>
            </a:fld>
            <a:endParaRPr lang="en-US"/>
          </a:p>
        </p:txBody>
      </p:sp>
    </p:spTree>
    <p:extLst>
      <p:ext uri="{BB962C8B-B14F-4D97-AF65-F5344CB8AC3E}">
        <p14:creationId xmlns:p14="http://schemas.microsoft.com/office/powerpoint/2010/main" val="3294881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t>
            </a:r>
          </a:p>
          <a:p>
            <a:r>
              <a:rPr lang="en-US" dirty="0"/>
              <a:t>This is just general flow of things. In depth info provided in the upcoming slides. </a:t>
            </a:r>
          </a:p>
        </p:txBody>
      </p:sp>
      <p:sp>
        <p:nvSpPr>
          <p:cNvPr id="4" name="Slide Number Placeholder 3"/>
          <p:cNvSpPr>
            <a:spLocks noGrp="1"/>
          </p:cNvSpPr>
          <p:nvPr>
            <p:ph type="sldNum" sz="quarter" idx="5"/>
          </p:nvPr>
        </p:nvSpPr>
        <p:spPr/>
        <p:txBody>
          <a:bodyPr/>
          <a:lstStyle/>
          <a:p>
            <a:fld id="{CEE11487-E74F-4EBF-9EEF-38A998D9F142}" type="slidenum">
              <a:rPr lang="en-US" smtClean="0"/>
              <a:t>5</a:t>
            </a:fld>
            <a:endParaRPr lang="en-US"/>
          </a:p>
        </p:txBody>
      </p:sp>
    </p:spTree>
    <p:extLst>
      <p:ext uri="{BB962C8B-B14F-4D97-AF65-F5344CB8AC3E}">
        <p14:creationId xmlns:p14="http://schemas.microsoft.com/office/powerpoint/2010/main" val="28342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t>
            </a:r>
          </a:p>
          <a:p>
            <a:r>
              <a:rPr lang="en-US" dirty="0"/>
              <a:t>Lidar – Light detection and ranging – shoots light and measures the time it takes for it to return. Burst out is call PULSE and burst back in is called RETURN.  Accurate within +- 2cm. Cheap models up to 60m with expensive units at 200m.</a:t>
            </a:r>
          </a:p>
          <a:p>
            <a:r>
              <a:rPr lang="en-US" dirty="0"/>
              <a:t>-- Primary ‘vision unit’ </a:t>
            </a:r>
          </a:p>
          <a:p>
            <a:r>
              <a:rPr lang="en-US" dirty="0"/>
              <a:t>-- provide 3D map</a:t>
            </a:r>
          </a:p>
          <a:p>
            <a:r>
              <a:rPr lang="en-US" dirty="0"/>
              <a:t>IMU- Inertial measurement Unit – Motion and position of vehicle </a:t>
            </a:r>
          </a:p>
          <a:p>
            <a:r>
              <a:rPr lang="en-US" dirty="0"/>
              <a:t>GPS- Global positioning system – receives signals from low orbit satellites needs IMU as accessory because GPS can be blocked or interfered with by canyons, tunnels etc.. </a:t>
            </a:r>
          </a:p>
          <a:p>
            <a:r>
              <a:rPr lang="en-US" dirty="0"/>
              <a:t>Cameras are great but computationally expensive. </a:t>
            </a:r>
          </a:p>
          <a:p>
            <a:r>
              <a:rPr lang="en-US" dirty="0"/>
              <a:t>Radar – can determine velocity of a moving better than LIDAR. Also works better in inclement conditions. </a:t>
            </a:r>
          </a:p>
        </p:txBody>
      </p:sp>
      <p:sp>
        <p:nvSpPr>
          <p:cNvPr id="4" name="Slide Number Placeholder 3"/>
          <p:cNvSpPr>
            <a:spLocks noGrp="1"/>
          </p:cNvSpPr>
          <p:nvPr>
            <p:ph type="sldNum" sz="quarter" idx="5"/>
          </p:nvPr>
        </p:nvSpPr>
        <p:spPr/>
        <p:txBody>
          <a:bodyPr/>
          <a:lstStyle/>
          <a:p>
            <a:fld id="{CEE11487-E74F-4EBF-9EEF-38A998D9F142}" type="slidenum">
              <a:rPr lang="en-US" smtClean="0"/>
              <a:t>6</a:t>
            </a:fld>
            <a:endParaRPr lang="en-US"/>
          </a:p>
        </p:txBody>
      </p:sp>
    </p:spTree>
    <p:extLst>
      <p:ext uri="{BB962C8B-B14F-4D97-AF65-F5344CB8AC3E}">
        <p14:creationId xmlns:p14="http://schemas.microsoft.com/office/powerpoint/2010/main" val="3584512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Kolton</a:t>
            </a:r>
          </a:p>
          <a:p>
            <a:r>
              <a:rPr lang="en-US" dirty="0"/>
              <a:t>We will use GPS to find a general path, and then use neural network model to predict drive able area along that path. Plan to replicate research from Berkley and Nvidia, use deep learning to find drive able area within our field of view. This research leads us to try CNN stacked on LSTM. Model outputs a steering angle bin. Correct with other information if necessary. Training with data from Berkley deep drive dataset. Over 1100 hours of driving video across diverse situations (night, day, city, highway) with steering angle, </a:t>
            </a:r>
            <a:r>
              <a:rPr lang="en-US" dirty="0" err="1"/>
              <a:t>gps</a:t>
            </a:r>
            <a:r>
              <a:rPr lang="en-US" dirty="0"/>
              <a:t>, IMU data. Also includes over 100,000 images with annotated road objects (signs, lights, vehicles). </a:t>
            </a:r>
          </a:p>
        </p:txBody>
      </p:sp>
      <p:sp>
        <p:nvSpPr>
          <p:cNvPr id="4" name="Slide Number Placeholder 3"/>
          <p:cNvSpPr>
            <a:spLocks noGrp="1"/>
          </p:cNvSpPr>
          <p:nvPr>
            <p:ph type="sldNum" sz="quarter" idx="5"/>
          </p:nvPr>
        </p:nvSpPr>
        <p:spPr/>
        <p:txBody>
          <a:bodyPr/>
          <a:lstStyle/>
          <a:p>
            <a:fld id="{CEE11487-E74F-4EBF-9EEF-38A998D9F142}" type="slidenum">
              <a:rPr lang="en-US" smtClean="0"/>
              <a:t>7</a:t>
            </a:fld>
            <a:endParaRPr lang="en-US"/>
          </a:p>
        </p:txBody>
      </p:sp>
    </p:spTree>
    <p:extLst>
      <p:ext uri="{BB962C8B-B14F-4D97-AF65-F5344CB8AC3E}">
        <p14:creationId xmlns:p14="http://schemas.microsoft.com/office/powerpoint/2010/main" val="542274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Kolton</a:t>
            </a:r>
          </a:p>
          <a:p>
            <a:endParaRPr lang="en-US" dirty="0"/>
          </a:p>
          <a:p>
            <a:r>
              <a:rPr lang="en-US" dirty="0"/>
              <a:t>Our code will be written predominantly in Python 3.5 with some C/C++. Languages chosen for speed and ease of development. Spew about python. Will build neural networks using </a:t>
            </a:r>
            <a:r>
              <a:rPr lang="en-US" dirty="0" err="1"/>
              <a:t>Tensorflow</a:t>
            </a:r>
            <a:r>
              <a:rPr lang="en-US" dirty="0"/>
              <a:t>. Will use CUDA to speed up the training process, but will most likely not be used on board. OpenCV for processing raw images from cameras. We will also use ROS to facilitate message passing between all of our services. </a:t>
            </a:r>
          </a:p>
        </p:txBody>
      </p:sp>
      <p:sp>
        <p:nvSpPr>
          <p:cNvPr id="4" name="Slide Number Placeholder 3"/>
          <p:cNvSpPr>
            <a:spLocks noGrp="1"/>
          </p:cNvSpPr>
          <p:nvPr>
            <p:ph type="sldNum" sz="quarter" idx="5"/>
          </p:nvPr>
        </p:nvSpPr>
        <p:spPr/>
        <p:txBody>
          <a:bodyPr/>
          <a:lstStyle/>
          <a:p>
            <a:fld id="{CEE11487-E74F-4EBF-9EEF-38A998D9F142}" type="slidenum">
              <a:rPr lang="en-US" smtClean="0"/>
              <a:t>8</a:t>
            </a:fld>
            <a:endParaRPr lang="en-US"/>
          </a:p>
        </p:txBody>
      </p:sp>
    </p:spTree>
    <p:extLst>
      <p:ext uri="{BB962C8B-B14F-4D97-AF65-F5344CB8AC3E}">
        <p14:creationId xmlns:p14="http://schemas.microsoft.com/office/powerpoint/2010/main" val="26718674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t>
            </a:r>
          </a:p>
          <a:p>
            <a:r>
              <a:rPr lang="en-US" dirty="0"/>
              <a:t>Dell </a:t>
            </a:r>
            <a:r>
              <a:rPr lang="en-US" dirty="0" err="1"/>
              <a:t>Optiplex</a:t>
            </a:r>
            <a:r>
              <a:rPr lang="en-US" dirty="0"/>
              <a:t> 5050 Micro</a:t>
            </a:r>
          </a:p>
          <a:p>
            <a:r>
              <a:rPr lang="en-US" dirty="0"/>
              <a:t>Heat dissipation, vibration, environment</a:t>
            </a:r>
          </a:p>
          <a:p>
            <a:r>
              <a:rPr lang="en-US" dirty="0"/>
              <a:t>Robot Operating System – set of software libraries written in C++ and Python. </a:t>
            </a:r>
            <a:r>
              <a:rPr lang="en-US"/>
              <a:t>Technically middleware. </a:t>
            </a:r>
            <a:endParaRPr lang="en-US" dirty="0"/>
          </a:p>
        </p:txBody>
      </p:sp>
      <p:sp>
        <p:nvSpPr>
          <p:cNvPr id="4" name="Slide Number Placeholder 3"/>
          <p:cNvSpPr>
            <a:spLocks noGrp="1"/>
          </p:cNvSpPr>
          <p:nvPr>
            <p:ph type="sldNum" sz="quarter" idx="5"/>
          </p:nvPr>
        </p:nvSpPr>
        <p:spPr/>
        <p:txBody>
          <a:bodyPr/>
          <a:lstStyle/>
          <a:p>
            <a:fld id="{CEE11487-E74F-4EBF-9EEF-38A998D9F142}" type="slidenum">
              <a:rPr lang="en-US" smtClean="0"/>
              <a:t>9</a:t>
            </a:fld>
            <a:endParaRPr lang="en-US"/>
          </a:p>
        </p:txBody>
      </p:sp>
    </p:spTree>
    <p:extLst>
      <p:ext uri="{BB962C8B-B14F-4D97-AF65-F5344CB8AC3E}">
        <p14:creationId xmlns:p14="http://schemas.microsoft.com/office/powerpoint/2010/main" val="16624730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Kolton</a:t>
            </a:r>
          </a:p>
          <a:p>
            <a:endParaRPr lang="en-US" dirty="0"/>
          </a:p>
          <a:p>
            <a:r>
              <a:rPr lang="en-US" dirty="0"/>
              <a:t>The actual movement of each control mechanism will be controlled by linear actuators. These components are mechanically complex because they need to be able to be overridden by the safety driver at any time. We could use sensors and some sort of relay system, but this would be less safe.</a:t>
            </a:r>
          </a:p>
        </p:txBody>
      </p:sp>
      <p:sp>
        <p:nvSpPr>
          <p:cNvPr id="4" name="Slide Number Placeholder 3"/>
          <p:cNvSpPr>
            <a:spLocks noGrp="1"/>
          </p:cNvSpPr>
          <p:nvPr>
            <p:ph type="sldNum" sz="quarter" idx="5"/>
          </p:nvPr>
        </p:nvSpPr>
        <p:spPr/>
        <p:txBody>
          <a:bodyPr/>
          <a:lstStyle/>
          <a:p>
            <a:fld id="{CEE11487-E74F-4EBF-9EEF-38A998D9F142}" type="slidenum">
              <a:rPr lang="en-US" smtClean="0"/>
              <a:t>10</a:t>
            </a:fld>
            <a:endParaRPr lang="en-US"/>
          </a:p>
        </p:txBody>
      </p:sp>
    </p:spTree>
    <p:extLst>
      <p:ext uri="{BB962C8B-B14F-4D97-AF65-F5344CB8AC3E}">
        <p14:creationId xmlns:p14="http://schemas.microsoft.com/office/powerpoint/2010/main" val="14041419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97E0307-B85C-446A-8EF0-0407D435D787}" type="datetimeFigureOut">
              <a:rPr lang="en-US" dirty="0"/>
              <a:t>11/26/2018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BD862E7-95FA-4FC4-9EC5-DDBFA8DC7417}" type="datetimeFigureOut">
              <a:rPr lang="en-US" dirty="0"/>
              <a:t>11/26/2018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DB987F2-A784-4F72-BB57-0E9EACDE722E}" type="datetimeFigureOut">
              <a:rPr lang="en-US" dirty="0"/>
              <a:t>11/26/2018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0BBD51E-4B19-444E-85C0-DBD7EB6263F4}" type="datetimeFigureOut">
              <a:rPr lang="en-US" dirty="0"/>
              <a:t>11/26/2018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0D7255A-4AD5-4D3E-9A0A-689DA3BA976C}" type="datetimeFigureOut">
              <a:rPr lang="en-US" dirty="0"/>
              <a:t>11/26/2018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EE0AD15-87AC-45B2-9EE5-8D165AF83CD7}" type="datetimeFigureOut">
              <a:rPr lang="en-US" dirty="0"/>
              <a:t>11/26/2018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FCC40CCD-F0D6-4CC2-A4C8-2D7D0D875F02}" type="datetimeFigureOut">
              <a:rPr lang="en-US" dirty="0"/>
              <a:t>11/26/2018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CFE2CC-454D-4466-AC55-B86DA0A87BAE}" type="datetimeFigureOut">
              <a:rPr lang="en-US" dirty="0"/>
              <a:t>11/26/2018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B647B1BF-4039-460D-A637-65428CBD720E}" type="datetimeFigureOut">
              <a:rPr lang="en-US" dirty="0"/>
              <a:t>11/26/2018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39ACE-9343-4EBE-B5CA-AEA240A1DC53}" type="datetimeFigureOut">
              <a:rPr lang="en-US" dirty="0"/>
              <a:t>11/26/2018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9A00F7B-89C5-4DF7-A309-6263220147D4}" type="datetimeFigureOut">
              <a:rPr lang="en-US" dirty="0"/>
              <a:t>11/26/2018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49C95DE-FD64-4606-AE61-EC1136867CC6}" type="datetimeFigureOut">
              <a:rPr lang="en-US" dirty="0"/>
              <a:t>11/26/2018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EB0BBD-30FE-4CF1-900A-0C45149F8AF8}" type="datetimeFigureOut">
              <a:rPr lang="en-US" dirty="0"/>
              <a:t>11/26/2018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91A5F7F-3E81-4C65-A4D1-CB62D5B9DB91}" type="datetimeFigureOut">
              <a:rPr lang="en-US" dirty="0"/>
              <a:t>11/26/2018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77ECC86-1672-4627-AEFE-EC5485C73905}" type="datetimeFigureOut">
              <a:rPr lang="en-US" dirty="0"/>
              <a:t>11/26/2018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CDCB01F-D966-4C62-B900-0BE008A90C98}" type="datetimeFigureOut">
              <a:rPr lang="en-US" dirty="0"/>
              <a:t>11/26/2018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E73A0EA-7DC7-4964-BB97-B173EF3B859A}" type="datetimeFigureOut">
              <a:rPr lang="en-US" dirty="0"/>
              <a:t>11/26/2018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0EF52CC-F3D9-41D4-BCE4-C208E61A3F31}" type="datetimeFigureOut">
              <a:rPr lang="en-US" dirty="0"/>
              <a:t>11/26/2018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AC9E5-5DE5-460D-BB14-CDD3D19184DB}"/>
              </a:ext>
            </a:extLst>
          </p:cNvPr>
          <p:cNvSpPr>
            <a:spLocks noGrp="1"/>
          </p:cNvSpPr>
          <p:nvPr>
            <p:ph type="ctrTitle"/>
          </p:nvPr>
        </p:nvSpPr>
        <p:spPr>
          <a:xfrm>
            <a:off x="680322" y="2812432"/>
            <a:ext cx="8144134" cy="1373070"/>
          </a:xfrm>
        </p:spPr>
        <p:txBody>
          <a:bodyPr/>
          <a:lstStyle/>
          <a:p>
            <a:r>
              <a:rPr lang="en-US" dirty="0"/>
              <a:t>Team </a:t>
            </a:r>
            <a:r>
              <a:rPr lang="en-US" dirty="0" err="1"/>
              <a:t>Hotwheels</a:t>
            </a:r>
            <a:br>
              <a:rPr lang="en-US" dirty="0"/>
            </a:br>
            <a:r>
              <a:rPr lang="en-US" dirty="0"/>
              <a:t>Self-Driving Car</a:t>
            </a:r>
          </a:p>
        </p:txBody>
      </p:sp>
      <p:sp>
        <p:nvSpPr>
          <p:cNvPr id="3" name="Subtitle 2">
            <a:extLst>
              <a:ext uri="{FF2B5EF4-FFF2-40B4-BE49-F238E27FC236}">
                <a16:creationId xmlns:a16="http://schemas.microsoft.com/office/drawing/2014/main" id="{7519D1EA-0F4B-4DAE-9E75-1C3EE5688C35}"/>
              </a:ext>
            </a:extLst>
          </p:cNvPr>
          <p:cNvSpPr>
            <a:spLocks noGrp="1"/>
          </p:cNvSpPr>
          <p:nvPr>
            <p:ph type="subTitle" idx="1"/>
          </p:nvPr>
        </p:nvSpPr>
        <p:spPr/>
        <p:txBody>
          <a:bodyPr/>
          <a:lstStyle/>
          <a:p>
            <a:r>
              <a:rPr lang="en-US" dirty="0"/>
              <a:t>Alexander Garcia</a:t>
            </a:r>
          </a:p>
          <a:p>
            <a:r>
              <a:rPr lang="en-US" dirty="0"/>
              <a:t>Kolton Speer</a:t>
            </a:r>
          </a:p>
        </p:txBody>
      </p:sp>
    </p:spTree>
    <p:extLst>
      <p:ext uri="{BB962C8B-B14F-4D97-AF65-F5344CB8AC3E}">
        <p14:creationId xmlns:p14="http://schemas.microsoft.com/office/powerpoint/2010/main" val="19489601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7B576-9399-4C97-B466-71395CF01DE8}"/>
              </a:ext>
            </a:extLst>
          </p:cNvPr>
          <p:cNvSpPr>
            <a:spLocks noGrp="1"/>
          </p:cNvSpPr>
          <p:nvPr>
            <p:ph type="title"/>
          </p:nvPr>
        </p:nvSpPr>
        <p:spPr/>
        <p:txBody>
          <a:bodyPr/>
          <a:lstStyle/>
          <a:p>
            <a:r>
              <a:rPr lang="en-US" dirty="0"/>
              <a:t>Action</a:t>
            </a:r>
          </a:p>
        </p:txBody>
      </p:sp>
      <p:sp>
        <p:nvSpPr>
          <p:cNvPr id="3" name="Content Placeholder 2">
            <a:extLst>
              <a:ext uri="{FF2B5EF4-FFF2-40B4-BE49-F238E27FC236}">
                <a16:creationId xmlns:a16="http://schemas.microsoft.com/office/drawing/2014/main" id="{C0FE609B-DD5B-40EF-8142-CDA5FD7F24DA}"/>
              </a:ext>
            </a:extLst>
          </p:cNvPr>
          <p:cNvSpPr>
            <a:spLocks noGrp="1"/>
          </p:cNvSpPr>
          <p:nvPr>
            <p:ph idx="1"/>
          </p:nvPr>
        </p:nvSpPr>
        <p:spPr/>
        <p:txBody>
          <a:bodyPr/>
          <a:lstStyle/>
          <a:p>
            <a:r>
              <a:rPr lang="en-US" dirty="0"/>
              <a:t>Actuators on steering column, throttle, and brakes</a:t>
            </a:r>
          </a:p>
          <a:p>
            <a:r>
              <a:rPr lang="en-US" dirty="0"/>
              <a:t>Actuation systems designed by mechanical engineering students</a:t>
            </a:r>
          </a:p>
          <a:p>
            <a:pPr lvl="1"/>
            <a:r>
              <a:rPr lang="en-US" dirty="0"/>
              <a:t>Kyle Messick</a:t>
            </a:r>
          </a:p>
          <a:p>
            <a:pPr lvl="1"/>
            <a:r>
              <a:rPr lang="en-US" dirty="0"/>
              <a:t>Teddy Perkins</a:t>
            </a:r>
          </a:p>
          <a:p>
            <a:pPr marL="0" indent="0">
              <a:buNone/>
            </a:pPr>
            <a:endParaRPr lang="en-US" dirty="0"/>
          </a:p>
        </p:txBody>
      </p:sp>
      <p:pic>
        <p:nvPicPr>
          <p:cNvPr id="5" name="Picture 4">
            <a:extLst>
              <a:ext uri="{FF2B5EF4-FFF2-40B4-BE49-F238E27FC236}">
                <a16:creationId xmlns:a16="http://schemas.microsoft.com/office/drawing/2014/main" id="{55F5DCD5-E1A4-4699-9943-7F9FBC6F2A3B}"/>
              </a:ext>
            </a:extLst>
          </p:cNvPr>
          <p:cNvPicPr>
            <a:picLocks noChangeAspect="1"/>
          </p:cNvPicPr>
          <p:nvPr/>
        </p:nvPicPr>
        <p:blipFill>
          <a:blip r:embed="rId3"/>
          <a:stretch>
            <a:fillRect/>
          </a:stretch>
        </p:blipFill>
        <p:spPr>
          <a:xfrm>
            <a:off x="2209855" y="4052458"/>
            <a:ext cx="2714625" cy="2714625"/>
          </a:xfrm>
          <a:prstGeom prst="rect">
            <a:avLst/>
          </a:prstGeom>
        </p:spPr>
      </p:pic>
      <p:pic>
        <p:nvPicPr>
          <p:cNvPr id="7" name="Picture 6">
            <a:extLst>
              <a:ext uri="{FF2B5EF4-FFF2-40B4-BE49-F238E27FC236}">
                <a16:creationId xmlns:a16="http://schemas.microsoft.com/office/drawing/2014/main" id="{5027F9F8-D399-4BE1-B588-231BF963AEB8}"/>
              </a:ext>
            </a:extLst>
          </p:cNvPr>
          <p:cNvPicPr>
            <a:picLocks noChangeAspect="1"/>
          </p:cNvPicPr>
          <p:nvPr/>
        </p:nvPicPr>
        <p:blipFill rotWithShape="1">
          <a:blip r:embed="rId4"/>
          <a:srcRect l="4743" r="4743"/>
          <a:stretch/>
        </p:blipFill>
        <p:spPr>
          <a:xfrm>
            <a:off x="7117166" y="4051315"/>
            <a:ext cx="2715768" cy="2715768"/>
          </a:xfrm>
          <a:prstGeom prst="rect">
            <a:avLst/>
          </a:prstGeom>
        </p:spPr>
      </p:pic>
    </p:spTree>
    <p:extLst>
      <p:ext uri="{BB962C8B-B14F-4D97-AF65-F5344CB8AC3E}">
        <p14:creationId xmlns:p14="http://schemas.microsoft.com/office/powerpoint/2010/main" val="22204400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68161-A420-6D47-BC92-27672BE9BF92}"/>
              </a:ext>
            </a:extLst>
          </p:cNvPr>
          <p:cNvSpPr>
            <a:spLocks noGrp="1"/>
          </p:cNvSpPr>
          <p:nvPr>
            <p:ph type="title"/>
          </p:nvPr>
        </p:nvSpPr>
        <p:spPr/>
        <p:txBody>
          <a:bodyPr/>
          <a:lstStyle/>
          <a:p>
            <a:r>
              <a:rPr lang="en-US" dirty="0"/>
              <a:t>Last Resort </a:t>
            </a:r>
          </a:p>
        </p:txBody>
      </p:sp>
      <p:pic>
        <p:nvPicPr>
          <p:cNvPr id="5" name="Content Placeholder 4">
            <a:extLst>
              <a:ext uri="{FF2B5EF4-FFF2-40B4-BE49-F238E27FC236}">
                <a16:creationId xmlns:a16="http://schemas.microsoft.com/office/drawing/2014/main" id="{90BC3364-B6B3-0E45-A6EC-FD441ED63E44}"/>
              </a:ext>
            </a:extLst>
          </p:cNvPr>
          <p:cNvPicPr>
            <a:picLocks noGrp="1" noChangeAspect="1"/>
          </p:cNvPicPr>
          <p:nvPr>
            <p:ph idx="1"/>
          </p:nvPr>
        </p:nvPicPr>
        <p:blipFill>
          <a:blip r:embed="rId3"/>
          <a:stretch>
            <a:fillRect/>
          </a:stretch>
        </p:blipFill>
        <p:spPr>
          <a:xfrm rot="5400000">
            <a:off x="576428" y="2786856"/>
            <a:ext cx="3600450" cy="2700337"/>
          </a:xfrm>
        </p:spPr>
      </p:pic>
      <p:sp>
        <p:nvSpPr>
          <p:cNvPr id="7" name="TextBox 6">
            <a:extLst>
              <a:ext uri="{FF2B5EF4-FFF2-40B4-BE49-F238E27FC236}">
                <a16:creationId xmlns:a16="http://schemas.microsoft.com/office/drawing/2014/main" id="{CCE3F63E-2C34-4C42-A570-82160536D7C2}"/>
              </a:ext>
            </a:extLst>
          </p:cNvPr>
          <p:cNvSpPr txBox="1"/>
          <p:nvPr/>
        </p:nvSpPr>
        <p:spPr>
          <a:xfrm>
            <a:off x="4741558" y="2612571"/>
            <a:ext cx="6602764" cy="3077766"/>
          </a:xfrm>
          <a:prstGeom prst="rect">
            <a:avLst/>
          </a:prstGeom>
          <a:noFill/>
        </p:spPr>
        <p:txBody>
          <a:bodyPr wrap="square" rtlCol="0">
            <a:spAutoFit/>
          </a:bodyPr>
          <a:lstStyle/>
          <a:p>
            <a:pPr marL="285750" indent="-285750">
              <a:buFont typeface="Arial" panose="020B0604020202020204" pitchFamily="34" charset="0"/>
              <a:buChar char="•"/>
            </a:pPr>
            <a:r>
              <a:rPr lang="en-US" sz="2200" dirty="0"/>
              <a:t>Still self driving but only stops on impact and NO control </a:t>
            </a:r>
            <a:br>
              <a:rPr lang="en-US" sz="2200" dirty="0"/>
            </a:br>
            <a:r>
              <a:rPr lang="en-US" sz="2200" dirty="0"/>
              <a:t>of steering. Wear a seatbelt….or two.</a:t>
            </a:r>
          </a:p>
          <a:p>
            <a:pPr marL="285750" indent="-285750">
              <a:buFont typeface="Arial" panose="020B0604020202020204" pitchFamily="34" charset="0"/>
              <a:buChar char="•"/>
            </a:pPr>
            <a:endParaRPr lang="en-US" sz="2200" dirty="0"/>
          </a:p>
          <a:p>
            <a:endParaRPr lang="en-US" sz="2200" dirty="0"/>
          </a:p>
          <a:p>
            <a:pPr marL="285750" indent="-285750">
              <a:buFont typeface="Arial" panose="020B0604020202020204" pitchFamily="34" charset="0"/>
              <a:buChar char="•"/>
            </a:pPr>
            <a:r>
              <a:rPr lang="en-US" sz="2200" dirty="0"/>
              <a:t>Technological due to the laptop pressing the accelerator </a:t>
            </a:r>
            <a:br>
              <a:rPr lang="en-US" sz="2200" dirty="0"/>
            </a:br>
            <a:r>
              <a:rPr lang="en-US" sz="2200" dirty="0"/>
              <a:t>instead of a brick.</a:t>
            </a:r>
          </a:p>
          <a:p>
            <a:endParaRPr lang="en-US" dirty="0"/>
          </a:p>
        </p:txBody>
      </p:sp>
    </p:spTree>
    <p:extLst>
      <p:ext uri="{BB962C8B-B14F-4D97-AF65-F5344CB8AC3E}">
        <p14:creationId xmlns:p14="http://schemas.microsoft.com/office/powerpoint/2010/main" val="2367319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5D7323-087D-4269-9A91-4B6937DF9CF5}"/>
              </a:ext>
            </a:extLst>
          </p:cNvPr>
          <p:cNvSpPr txBox="1"/>
          <p:nvPr/>
        </p:nvSpPr>
        <p:spPr>
          <a:xfrm>
            <a:off x="3738282" y="2805752"/>
            <a:ext cx="4715436" cy="1246495"/>
          </a:xfrm>
          <a:prstGeom prst="rect">
            <a:avLst/>
          </a:prstGeom>
          <a:noFill/>
        </p:spPr>
        <p:txBody>
          <a:bodyPr wrap="square" rtlCol="0">
            <a:spAutoFit/>
          </a:bodyPr>
          <a:lstStyle/>
          <a:p>
            <a:r>
              <a:rPr lang="en-US" sz="7500" dirty="0"/>
              <a:t>Questions?</a:t>
            </a:r>
          </a:p>
        </p:txBody>
      </p:sp>
    </p:spTree>
    <p:extLst>
      <p:ext uri="{BB962C8B-B14F-4D97-AF65-F5344CB8AC3E}">
        <p14:creationId xmlns:p14="http://schemas.microsoft.com/office/powerpoint/2010/main" val="644051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EA228-BF28-43CA-AA26-93AC756D5CDE}"/>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8F7F5623-7941-4E06-B677-1108005A1283}"/>
              </a:ext>
            </a:extLst>
          </p:cNvPr>
          <p:cNvSpPr>
            <a:spLocks noGrp="1"/>
          </p:cNvSpPr>
          <p:nvPr>
            <p:ph idx="1"/>
          </p:nvPr>
        </p:nvSpPr>
        <p:spPr/>
        <p:txBody>
          <a:bodyPr/>
          <a:lstStyle/>
          <a:p>
            <a:r>
              <a:rPr lang="en-US" dirty="0"/>
              <a:t>Roughly 100 people die in car accidents every day in America alone</a:t>
            </a:r>
          </a:p>
          <a:p>
            <a:pPr marL="0" indent="0">
              <a:buNone/>
            </a:pPr>
            <a:endParaRPr lang="en-US" dirty="0"/>
          </a:p>
          <a:p>
            <a:r>
              <a:rPr lang="en-US" dirty="0"/>
              <a:t>Self Driving cars have the potential to help cut emissions </a:t>
            </a:r>
          </a:p>
          <a:p>
            <a:pPr marL="0" indent="0">
              <a:buNone/>
            </a:pPr>
            <a:endParaRPr lang="en-US" dirty="0"/>
          </a:p>
          <a:p>
            <a:r>
              <a:rPr lang="en-US" dirty="0"/>
              <a:t>Increased mobility for people who can’t drive</a:t>
            </a:r>
          </a:p>
          <a:p>
            <a:pPr lvl="1"/>
            <a:r>
              <a:rPr lang="en-US" dirty="0"/>
              <a:t>Children and Seniors</a:t>
            </a:r>
          </a:p>
          <a:p>
            <a:pPr lvl="1"/>
            <a:r>
              <a:rPr lang="en-US" dirty="0"/>
              <a:t>Handicapped</a:t>
            </a:r>
          </a:p>
          <a:p>
            <a:endParaRPr lang="en-US" dirty="0"/>
          </a:p>
          <a:p>
            <a:pPr marL="0" indent="0">
              <a:buNone/>
            </a:pPr>
            <a:endParaRPr lang="en-US" dirty="0"/>
          </a:p>
        </p:txBody>
      </p:sp>
    </p:spTree>
    <p:extLst>
      <p:ext uri="{BB962C8B-B14F-4D97-AF65-F5344CB8AC3E}">
        <p14:creationId xmlns:p14="http://schemas.microsoft.com/office/powerpoint/2010/main" val="1941587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D252EB36-EB2C-4AFE-B09B-0DF8AC871E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11" name="Rectangle 10">
              <a:extLst>
                <a:ext uri="{FF2B5EF4-FFF2-40B4-BE49-F238E27FC236}">
                  <a16:creationId xmlns:a16="http://schemas.microsoft.com/office/drawing/2014/main" id="{7CE68524-856D-453B-9349-8E8CBC8BFC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99688E6-8880-4976-A59B-AB148C7C998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5" name="Picture 4">
            <a:extLst>
              <a:ext uri="{FF2B5EF4-FFF2-40B4-BE49-F238E27FC236}">
                <a16:creationId xmlns:a16="http://schemas.microsoft.com/office/drawing/2014/main" id="{77578010-0D0C-4D67-8113-773759796A90}"/>
              </a:ext>
            </a:extLst>
          </p:cNvPr>
          <p:cNvPicPr>
            <a:picLocks noChangeAspect="1"/>
          </p:cNvPicPr>
          <p:nvPr/>
        </p:nvPicPr>
        <p:blipFill rotWithShape="1">
          <a:blip r:embed="rId4"/>
          <a:srcRect l="6745" r="10634" b="-2"/>
          <a:stretch/>
        </p:blipFill>
        <p:spPr>
          <a:xfrm>
            <a:off x="4636008" y="10"/>
            <a:ext cx="7552815" cy="6856310"/>
          </a:xfrm>
          <a:prstGeom prst="rect">
            <a:avLst/>
          </a:prstGeom>
          <a:ln>
            <a:noFill/>
          </a:ln>
          <a:effectLst/>
        </p:spPr>
      </p:pic>
      <p:sp>
        <p:nvSpPr>
          <p:cNvPr id="14" name="Rectangle 13">
            <a:extLst>
              <a:ext uri="{FF2B5EF4-FFF2-40B4-BE49-F238E27FC236}">
                <a16:creationId xmlns:a16="http://schemas.microsoft.com/office/drawing/2014/main" id="{B8D0330D-F534-4131-9807-B71B9EF12B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501856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46109C2-5782-4B26-86C9-9DC0C9FC96D4}"/>
              </a:ext>
            </a:extLst>
          </p:cNvPr>
          <p:cNvSpPr>
            <a:spLocks noGrp="1"/>
          </p:cNvSpPr>
          <p:nvPr>
            <p:ph type="title"/>
          </p:nvPr>
        </p:nvSpPr>
        <p:spPr>
          <a:xfrm>
            <a:off x="680322" y="753228"/>
            <a:ext cx="3679028" cy="1080938"/>
          </a:xfrm>
        </p:spPr>
        <p:txBody>
          <a:bodyPr>
            <a:normAutofit/>
          </a:bodyPr>
          <a:lstStyle/>
          <a:p>
            <a:r>
              <a:rPr lang="en-US" sz="3200"/>
              <a:t>The Platform</a:t>
            </a:r>
          </a:p>
        </p:txBody>
      </p:sp>
      <p:pic>
        <p:nvPicPr>
          <p:cNvPr id="16" name="Picture 15">
            <a:extLst>
              <a:ext uri="{FF2B5EF4-FFF2-40B4-BE49-F238E27FC236}">
                <a16:creationId xmlns:a16="http://schemas.microsoft.com/office/drawing/2014/main" id="{18B7ED37-7ABB-42DD-AB26-3F9028261B9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2" y="1970240"/>
            <a:ext cx="5029200" cy="202738"/>
          </a:xfrm>
          <a:prstGeom prst="rect">
            <a:avLst/>
          </a:prstGeom>
        </p:spPr>
      </p:pic>
      <p:sp>
        <p:nvSpPr>
          <p:cNvPr id="3" name="Content Placeholder 2">
            <a:extLst>
              <a:ext uri="{FF2B5EF4-FFF2-40B4-BE49-F238E27FC236}">
                <a16:creationId xmlns:a16="http://schemas.microsoft.com/office/drawing/2014/main" id="{FEE31DF0-9842-4EC8-9486-C462C9F850A5}"/>
              </a:ext>
            </a:extLst>
          </p:cNvPr>
          <p:cNvSpPr>
            <a:spLocks noGrp="1"/>
          </p:cNvSpPr>
          <p:nvPr>
            <p:ph idx="1"/>
          </p:nvPr>
        </p:nvSpPr>
        <p:spPr>
          <a:xfrm>
            <a:off x="430306" y="2336873"/>
            <a:ext cx="3831651" cy="3599316"/>
          </a:xfrm>
        </p:spPr>
        <p:txBody>
          <a:bodyPr>
            <a:normAutofit/>
          </a:bodyPr>
          <a:lstStyle/>
          <a:p>
            <a:r>
              <a:rPr lang="en-US" dirty="0"/>
              <a:t>Mizzou Eco Racing</a:t>
            </a:r>
          </a:p>
          <a:p>
            <a:pPr marL="0" indent="0">
              <a:buNone/>
            </a:pPr>
            <a:endParaRPr lang="en-US" dirty="0"/>
          </a:p>
          <a:p>
            <a:r>
              <a:rPr lang="en-US" dirty="0"/>
              <a:t>Electric Chevy S-10 Pickup</a:t>
            </a:r>
          </a:p>
          <a:p>
            <a:pPr lvl="1"/>
            <a:r>
              <a:rPr lang="en-US" sz="2400" dirty="0"/>
              <a:t>Small</a:t>
            </a:r>
          </a:p>
          <a:p>
            <a:pPr lvl="1"/>
            <a:r>
              <a:rPr lang="en-US" sz="2400" dirty="0"/>
              <a:t>Has a bed</a:t>
            </a:r>
          </a:p>
        </p:txBody>
      </p:sp>
    </p:spTree>
    <p:extLst>
      <p:ext uri="{BB962C8B-B14F-4D97-AF65-F5344CB8AC3E}">
        <p14:creationId xmlns:p14="http://schemas.microsoft.com/office/powerpoint/2010/main" val="1073843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9ABCE-4EFA-46E9-BA13-546CB912E670}"/>
              </a:ext>
            </a:extLst>
          </p:cNvPr>
          <p:cNvSpPr>
            <a:spLocks noGrp="1"/>
          </p:cNvSpPr>
          <p:nvPr>
            <p:ph type="title"/>
          </p:nvPr>
        </p:nvSpPr>
        <p:spPr/>
        <p:txBody>
          <a:bodyPr/>
          <a:lstStyle/>
          <a:p>
            <a:r>
              <a:rPr lang="en-US" dirty="0"/>
              <a:t>SAE Levels of Autonomy </a:t>
            </a:r>
          </a:p>
        </p:txBody>
      </p:sp>
      <p:pic>
        <p:nvPicPr>
          <p:cNvPr id="4" name="Picture 3">
            <a:extLst>
              <a:ext uri="{FF2B5EF4-FFF2-40B4-BE49-F238E27FC236}">
                <a16:creationId xmlns:a16="http://schemas.microsoft.com/office/drawing/2014/main" id="{BC6D8EFF-7DAC-4E48-A65A-A66C5FB492B9}"/>
              </a:ext>
            </a:extLst>
          </p:cNvPr>
          <p:cNvPicPr>
            <a:picLocks noChangeAspect="1"/>
          </p:cNvPicPr>
          <p:nvPr/>
        </p:nvPicPr>
        <p:blipFill>
          <a:blip r:embed="rId3"/>
          <a:stretch>
            <a:fillRect/>
          </a:stretch>
        </p:blipFill>
        <p:spPr>
          <a:xfrm>
            <a:off x="137819" y="2015816"/>
            <a:ext cx="10483755" cy="4842184"/>
          </a:xfrm>
          <a:prstGeom prst="rect">
            <a:avLst/>
          </a:prstGeom>
        </p:spPr>
      </p:pic>
    </p:spTree>
    <p:extLst>
      <p:ext uri="{BB962C8B-B14F-4D97-AF65-F5344CB8AC3E}">
        <p14:creationId xmlns:p14="http://schemas.microsoft.com/office/powerpoint/2010/main" val="1069205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9B9C2B48-3899-4B1D-B526-C35DFD16BC0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7B1BCBEC-C5E7-469F-92CF-05506BB6E22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2A078177-9A72-44C2-BDC1-C1F346162B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D1ECADA1-6568-4D5A-A631-CFD876893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681D3C41-CC87-4DF9-A716-CDF0E23D21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1395ACAC-577D-4FAD-955D-280C3D104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E228037F-2EF2-4A1A-8D1D-D08F2C98AD6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5" name="Rectangle 24">
            <a:extLst>
              <a:ext uri="{FF2B5EF4-FFF2-40B4-BE49-F238E27FC236}">
                <a16:creationId xmlns:a16="http://schemas.microsoft.com/office/drawing/2014/main" id="{0AB11C2E-6CA2-4822-BF14-C1C9A6BC6C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8B3A2B2-7BBB-4E52-8C30-BE2A6F34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DC84C39-6962-4568-AB18-17EFF382AB9B}"/>
              </a:ext>
            </a:extLst>
          </p:cNvPr>
          <p:cNvSpPr>
            <a:spLocks noGrp="1"/>
          </p:cNvSpPr>
          <p:nvPr>
            <p:ph type="title"/>
          </p:nvPr>
        </p:nvSpPr>
        <p:spPr>
          <a:xfrm>
            <a:off x="170329" y="753228"/>
            <a:ext cx="4646115" cy="1080938"/>
          </a:xfrm>
        </p:spPr>
        <p:txBody>
          <a:bodyPr vert="horz" lIns="91440" tIns="45720" rIns="91440" bIns="45720" rtlCol="0" anchor="ctr">
            <a:normAutofit/>
          </a:bodyPr>
          <a:lstStyle/>
          <a:p>
            <a:r>
              <a:rPr lang="en-US" dirty="0"/>
              <a:t>Implementation Overview</a:t>
            </a:r>
          </a:p>
        </p:txBody>
      </p:sp>
      <p:pic>
        <p:nvPicPr>
          <p:cNvPr id="29" name="Picture 28">
            <a:extLst>
              <a:ext uri="{FF2B5EF4-FFF2-40B4-BE49-F238E27FC236}">
                <a16:creationId xmlns:a16="http://schemas.microsoft.com/office/drawing/2014/main" id="{FFF756FE-278B-4106-BB2E-DB87CF02DFB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D5C0EE16-6262-477A-8EC0-742CA305BD7C}"/>
              </a:ext>
            </a:extLst>
          </p:cNvPr>
          <p:cNvSpPr>
            <a:spLocks noGrp="1"/>
          </p:cNvSpPr>
          <p:nvPr>
            <p:ph sz="half" idx="1"/>
          </p:nvPr>
        </p:nvSpPr>
        <p:spPr>
          <a:xfrm>
            <a:off x="170329" y="2336873"/>
            <a:ext cx="4166281" cy="3599316"/>
          </a:xfrm>
        </p:spPr>
        <p:txBody>
          <a:bodyPr vert="horz" lIns="91440" tIns="45720" rIns="91440" bIns="45720" rtlCol="0">
            <a:normAutofit/>
          </a:bodyPr>
          <a:lstStyle/>
          <a:p>
            <a:r>
              <a:rPr lang="en-US" sz="2200" dirty="0"/>
              <a:t>Perception</a:t>
            </a:r>
          </a:p>
          <a:p>
            <a:pPr lvl="1"/>
            <a:r>
              <a:rPr lang="en-US" sz="2200" dirty="0"/>
              <a:t>Cameras, Lidar/Radar, Positioning</a:t>
            </a:r>
          </a:p>
          <a:p>
            <a:pPr marL="457200" lvl="1" indent="0">
              <a:buNone/>
            </a:pPr>
            <a:endParaRPr lang="en-US" sz="2200" dirty="0"/>
          </a:p>
          <a:p>
            <a:r>
              <a:rPr lang="en-US" sz="2200" dirty="0"/>
              <a:t>Control</a:t>
            </a:r>
          </a:p>
          <a:p>
            <a:pPr lvl="1"/>
            <a:r>
              <a:rPr lang="en-US" sz="2200" dirty="0"/>
              <a:t>Computers, ROS</a:t>
            </a:r>
          </a:p>
          <a:p>
            <a:pPr marL="457200" lvl="1" indent="0">
              <a:buNone/>
            </a:pPr>
            <a:endParaRPr lang="en-US" sz="2200" dirty="0"/>
          </a:p>
          <a:p>
            <a:r>
              <a:rPr lang="en-US" sz="2200" dirty="0"/>
              <a:t>Action</a:t>
            </a:r>
          </a:p>
          <a:p>
            <a:pPr lvl="1"/>
            <a:r>
              <a:rPr lang="en-US" sz="2200" dirty="0"/>
              <a:t>Steering, Brakes, Throttle</a:t>
            </a:r>
          </a:p>
          <a:p>
            <a:endParaRPr lang="en-US" sz="1400" dirty="0"/>
          </a:p>
        </p:txBody>
      </p:sp>
      <p:sp>
        <p:nvSpPr>
          <p:cNvPr id="31" name="Rectangle 30">
            <a:extLst>
              <a:ext uri="{FF2B5EF4-FFF2-40B4-BE49-F238E27FC236}">
                <a16:creationId xmlns:a16="http://schemas.microsoft.com/office/drawing/2014/main" id="{09D6A950-3339-40EB-8972-64F44542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solidFill>
            <a:schemeClr val="tx1"/>
          </a:solidFill>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5A1EDF14-31A0-46F2-83C3-01FC574B0E15}"/>
              </a:ext>
            </a:extLst>
          </p:cNvPr>
          <p:cNvPicPr>
            <a:picLocks noGrp="1" noChangeAspect="1"/>
          </p:cNvPicPr>
          <p:nvPr>
            <p:ph sz="half" idx="2"/>
          </p:nvPr>
        </p:nvPicPr>
        <p:blipFill>
          <a:blip r:embed="rId6"/>
          <a:stretch>
            <a:fillRect/>
          </a:stretch>
        </p:blipFill>
        <p:spPr>
          <a:xfrm>
            <a:off x="5593085" y="1660988"/>
            <a:ext cx="5629268" cy="3529230"/>
          </a:xfrm>
          <a:prstGeom prst="rect">
            <a:avLst/>
          </a:prstGeom>
          <a:ln>
            <a:noFill/>
          </a:ln>
          <a:effectLst/>
        </p:spPr>
      </p:pic>
    </p:spTree>
    <p:extLst>
      <p:ext uri="{BB962C8B-B14F-4D97-AF65-F5344CB8AC3E}">
        <p14:creationId xmlns:p14="http://schemas.microsoft.com/office/powerpoint/2010/main" val="32796351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DDBE9-4988-4B3B-8B6A-ABE0D75F605D}"/>
              </a:ext>
            </a:extLst>
          </p:cNvPr>
          <p:cNvSpPr>
            <a:spLocks noGrp="1"/>
          </p:cNvSpPr>
          <p:nvPr>
            <p:ph type="title"/>
          </p:nvPr>
        </p:nvSpPr>
        <p:spPr>
          <a:xfrm>
            <a:off x="680321" y="753228"/>
            <a:ext cx="9613861" cy="1080938"/>
          </a:xfrm>
        </p:spPr>
        <p:txBody>
          <a:bodyPr>
            <a:normAutofit/>
          </a:bodyPr>
          <a:lstStyle/>
          <a:p>
            <a:r>
              <a:rPr lang="en-US" dirty="0"/>
              <a:t>Perception</a:t>
            </a:r>
          </a:p>
        </p:txBody>
      </p:sp>
      <p:graphicFrame>
        <p:nvGraphicFramePr>
          <p:cNvPr id="5" name="Content Placeholder 2">
            <a:extLst>
              <a:ext uri="{FF2B5EF4-FFF2-40B4-BE49-F238E27FC236}">
                <a16:creationId xmlns:a16="http://schemas.microsoft.com/office/drawing/2014/main" id="{29DE6E9B-1AA7-4AD4-84BC-E2C341BFBEDF}"/>
              </a:ext>
            </a:extLst>
          </p:cNvPr>
          <p:cNvGraphicFramePr>
            <a:graphicFrameLocks noGrp="1"/>
          </p:cNvGraphicFramePr>
          <p:nvPr>
            <p:ph idx="1"/>
            <p:extLst>
              <p:ext uri="{D42A27DB-BD31-4B8C-83A1-F6EECF244321}">
                <p14:modId xmlns:p14="http://schemas.microsoft.com/office/powerpoint/2010/main" val="646613983"/>
              </p:ext>
            </p:extLst>
          </p:nvPr>
        </p:nvGraphicFramePr>
        <p:xfrm>
          <a:off x="681037" y="2336800"/>
          <a:ext cx="10830641" cy="35988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53446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DCA3673-CDE4-40C5-9FA8-F89874CFBA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95756E8F-499C-4533-BBE8-309C3E8D98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4" name="Rectangle 13">
            <a:extLst>
              <a:ext uri="{FF2B5EF4-FFF2-40B4-BE49-F238E27FC236}">
                <a16:creationId xmlns:a16="http://schemas.microsoft.com/office/drawing/2014/main" id="{0FFFD040-32A9-4D2B-86CA-599D030A41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63205CA-B7FF-4C25-A4C8-3BBBCE19D9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F68EAF2-90AB-4CF3-A5AA-40C5A8F4683B}"/>
              </a:ext>
            </a:extLst>
          </p:cNvPr>
          <p:cNvSpPr>
            <a:spLocks noGrp="1"/>
          </p:cNvSpPr>
          <p:nvPr>
            <p:ph type="title"/>
          </p:nvPr>
        </p:nvSpPr>
        <p:spPr>
          <a:xfrm>
            <a:off x="680321" y="753228"/>
            <a:ext cx="4136123" cy="1080938"/>
          </a:xfrm>
        </p:spPr>
        <p:txBody>
          <a:bodyPr>
            <a:normAutofit/>
          </a:bodyPr>
          <a:lstStyle/>
          <a:p>
            <a:r>
              <a:rPr lang="en-US" dirty="0"/>
              <a:t>Path Planning</a:t>
            </a:r>
          </a:p>
        </p:txBody>
      </p:sp>
      <p:pic>
        <p:nvPicPr>
          <p:cNvPr id="18" name="Picture 17">
            <a:extLst>
              <a:ext uri="{FF2B5EF4-FFF2-40B4-BE49-F238E27FC236}">
                <a16:creationId xmlns:a16="http://schemas.microsoft.com/office/drawing/2014/main" id="{306E3F32-3C1A-4B6E-AF26-8A15A788560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254AAB3A-0B6B-4963-A243-E3765137A44B}"/>
              </a:ext>
            </a:extLst>
          </p:cNvPr>
          <p:cNvSpPr>
            <a:spLocks noGrp="1"/>
          </p:cNvSpPr>
          <p:nvPr>
            <p:ph idx="1"/>
          </p:nvPr>
        </p:nvSpPr>
        <p:spPr>
          <a:xfrm>
            <a:off x="81719" y="2393884"/>
            <a:ext cx="4386586" cy="4083116"/>
          </a:xfrm>
        </p:spPr>
        <p:txBody>
          <a:bodyPr>
            <a:normAutofit/>
          </a:bodyPr>
          <a:lstStyle/>
          <a:p>
            <a:r>
              <a:rPr lang="en-US" sz="2200" dirty="0"/>
              <a:t>GPS mapping for general path</a:t>
            </a:r>
          </a:p>
          <a:p>
            <a:pPr marL="0" indent="0">
              <a:buNone/>
            </a:pPr>
            <a:endParaRPr lang="en-US" sz="2200" dirty="0"/>
          </a:p>
          <a:p>
            <a:r>
              <a:rPr lang="en-US" sz="2200" dirty="0"/>
              <a:t>Cameras and deep learning model to find drivable area along that general path</a:t>
            </a:r>
          </a:p>
          <a:p>
            <a:pPr lvl="1"/>
            <a:r>
              <a:rPr lang="en-US" sz="1800" dirty="0"/>
              <a:t>Berkley Deep Drive dataset</a:t>
            </a:r>
          </a:p>
          <a:p>
            <a:pPr lvl="1"/>
            <a:r>
              <a:rPr lang="en-US" sz="1800" dirty="0"/>
              <a:t>End to End model based on Berkley and Nvidia models</a:t>
            </a:r>
          </a:p>
          <a:p>
            <a:pPr marL="457200" lvl="1" indent="0">
              <a:buNone/>
            </a:pPr>
            <a:endParaRPr lang="en-US" sz="1800" dirty="0"/>
          </a:p>
          <a:p>
            <a:r>
              <a:rPr lang="en-US" sz="2200" dirty="0"/>
              <a:t>Model makes a decision, we adjust with other information</a:t>
            </a:r>
          </a:p>
        </p:txBody>
      </p:sp>
      <p:pic>
        <p:nvPicPr>
          <p:cNvPr id="5" name="Picture 4">
            <a:extLst>
              <a:ext uri="{FF2B5EF4-FFF2-40B4-BE49-F238E27FC236}">
                <a16:creationId xmlns:a16="http://schemas.microsoft.com/office/drawing/2014/main" id="{68B8650D-B308-4EF6-A73E-47CB9A98DB53}"/>
              </a:ext>
            </a:extLst>
          </p:cNvPr>
          <p:cNvPicPr>
            <a:picLocks noChangeAspect="1"/>
          </p:cNvPicPr>
          <p:nvPr/>
        </p:nvPicPr>
        <p:blipFill>
          <a:blip r:embed="rId5"/>
          <a:stretch>
            <a:fillRect/>
          </a:stretch>
        </p:blipFill>
        <p:spPr>
          <a:xfrm>
            <a:off x="5276090" y="1673546"/>
            <a:ext cx="6269479" cy="35109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4352178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5E631-6448-4B07-948B-F13F6D0EF929}"/>
              </a:ext>
            </a:extLst>
          </p:cNvPr>
          <p:cNvSpPr>
            <a:spLocks noGrp="1"/>
          </p:cNvSpPr>
          <p:nvPr>
            <p:ph type="title"/>
          </p:nvPr>
        </p:nvSpPr>
        <p:spPr/>
        <p:txBody>
          <a:bodyPr/>
          <a:lstStyle/>
          <a:p>
            <a:r>
              <a:rPr lang="en-US" dirty="0"/>
              <a:t>Software Stack</a:t>
            </a:r>
          </a:p>
        </p:txBody>
      </p:sp>
      <p:sp>
        <p:nvSpPr>
          <p:cNvPr id="3" name="Content Placeholder 2">
            <a:extLst>
              <a:ext uri="{FF2B5EF4-FFF2-40B4-BE49-F238E27FC236}">
                <a16:creationId xmlns:a16="http://schemas.microsoft.com/office/drawing/2014/main" id="{2A8CA0EB-6201-4D2C-AD00-6A0684171B61}"/>
              </a:ext>
            </a:extLst>
          </p:cNvPr>
          <p:cNvSpPr>
            <a:spLocks noGrp="1"/>
          </p:cNvSpPr>
          <p:nvPr>
            <p:ph idx="1"/>
          </p:nvPr>
        </p:nvSpPr>
        <p:spPr>
          <a:xfrm>
            <a:off x="680321" y="2336872"/>
            <a:ext cx="9613861" cy="4429687"/>
          </a:xfrm>
        </p:spPr>
        <p:txBody>
          <a:bodyPr>
            <a:normAutofit/>
          </a:bodyPr>
          <a:lstStyle/>
          <a:p>
            <a:r>
              <a:rPr lang="en-US" dirty="0"/>
              <a:t>Python 3.5, C, C++</a:t>
            </a:r>
          </a:p>
          <a:p>
            <a:r>
              <a:rPr lang="en-US" dirty="0" err="1"/>
              <a:t>Tensorflow</a:t>
            </a:r>
            <a:endParaRPr lang="en-US" dirty="0"/>
          </a:p>
          <a:p>
            <a:pPr lvl="1"/>
            <a:r>
              <a:rPr lang="en-US" dirty="0"/>
              <a:t>Neural Network library from Google</a:t>
            </a:r>
          </a:p>
          <a:p>
            <a:r>
              <a:rPr lang="en-US" dirty="0"/>
              <a:t>CUDA</a:t>
            </a:r>
          </a:p>
          <a:p>
            <a:pPr lvl="1"/>
            <a:r>
              <a:rPr lang="en-US" dirty="0"/>
              <a:t>Parallel computing library from Nvidia</a:t>
            </a:r>
          </a:p>
          <a:p>
            <a:pPr lvl="1"/>
            <a:r>
              <a:rPr lang="en-US" dirty="0"/>
              <a:t>Used in training, but most likely will not be used on board</a:t>
            </a:r>
          </a:p>
          <a:p>
            <a:r>
              <a:rPr lang="en-US" dirty="0"/>
              <a:t>OpenCV</a:t>
            </a:r>
          </a:p>
          <a:p>
            <a:pPr lvl="1"/>
            <a:r>
              <a:rPr lang="en-US" dirty="0"/>
              <a:t>Open source Computer Vision library </a:t>
            </a:r>
          </a:p>
          <a:p>
            <a:r>
              <a:rPr lang="en-US" dirty="0"/>
              <a:t>Robot Operating System</a:t>
            </a:r>
          </a:p>
          <a:p>
            <a:pPr lvl="1"/>
            <a:r>
              <a:rPr lang="en-US" dirty="0"/>
              <a:t>Asynchronous message passing</a:t>
            </a:r>
          </a:p>
        </p:txBody>
      </p:sp>
    </p:spTree>
    <p:extLst>
      <p:ext uri="{BB962C8B-B14F-4D97-AF65-F5344CB8AC3E}">
        <p14:creationId xmlns:p14="http://schemas.microsoft.com/office/powerpoint/2010/main" val="1318990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764E3F6-59F1-44FF-9EF2-8EF0BCA30B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DF1CE84-BC06-4E42-A5D4-7B92E327FD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4" name="Rectangle 13">
            <a:extLst>
              <a:ext uri="{FF2B5EF4-FFF2-40B4-BE49-F238E27FC236}">
                <a16:creationId xmlns:a16="http://schemas.microsoft.com/office/drawing/2014/main" id="{0743C7B8-BD05-4C16-9FC9-6B5C5BA3A0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6B9B529-EAD6-442A-92A1-6A496B932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F2DB55B-54F7-4D37-8F30-7B330C605F2B}"/>
              </a:ext>
            </a:extLst>
          </p:cNvPr>
          <p:cNvSpPr>
            <a:spLocks noGrp="1"/>
          </p:cNvSpPr>
          <p:nvPr>
            <p:ph type="title"/>
          </p:nvPr>
        </p:nvSpPr>
        <p:spPr>
          <a:xfrm>
            <a:off x="680321" y="753228"/>
            <a:ext cx="7087552" cy="1080938"/>
          </a:xfrm>
        </p:spPr>
        <p:txBody>
          <a:bodyPr>
            <a:normAutofit/>
          </a:bodyPr>
          <a:lstStyle/>
          <a:p>
            <a:r>
              <a:rPr lang="en-US" dirty="0"/>
              <a:t>Control</a:t>
            </a:r>
          </a:p>
        </p:txBody>
      </p:sp>
      <p:pic>
        <p:nvPicPr>
          <p:cNvPr id="18" name="Picture 17">
            <a:extLst>
              <a:ext uri="{FF2B5EF4-FFF2-40B4-BE49-F238E27FC236}">
                <a16:creationId xmlns:a16="http://schemas.microsoft.com/office/drawing/2014/main" id="{C0419FA5-A1B5-487F-92D4-03983819F9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3" name="Content Placeholder 2">
            <a:extLst>
              <a:ext uri="{FF2B5EF4-FFF2-40B4-BE49-F238E27FC236}">
                <a16:creationId xmlns:a16="http://schemas.microsoft.com/office/drawing/2014/main" id="{52EDDCA8-0DA2-4181-AE51-51FF8D68A8E0}"/>
              </a:ext>
            </a:extLst>
          </p:cNvPr>
          <p:cNvSpPr>
            <a:spLocks noGrp="1"/>
          </p:cNvSpPr>
          <p:nvPr>
            <p:ph idx="1"/>
          </p:nvPr>
        </p:nvSpPr>
        <p:spPr>
          <a:xfrm>
            <a:off x="273377" y="2336873"/>
            <a:ext cx="7154945" cy="3599316"/>
          </a:xfrm>
        </p:spPr>
        <p:txBody>
          <a:bodyPr>
            <a:normAutofit fontScale="92500"/>
          </a:bodyPr>
          <a:lstStyle/>
          <a:p>
            <a:r>
              <a:rPr lang="en-US" sz="2000" dirty="0"/>
              <a:t>Robot Operating System</a:t>
            </a:r>
          </a:p>
          <a:p>
            <a:pPr lvl="1"/>
            <a:r>
              <a:rPr lang="en-US" dirty="0"/>
              <a:t>Publisher subscriber model</a:t>
            </a:r>
          </a:p>
          <a:p>
            <a:pPr lvl="1"/>
            <a:r>
              <a:rPr lang="en-US" dirty="0"/>
              <a:t>Node for each sensor and perception service</a:t>
            </a:r>
          </a:p>
          <a:p>
            <a:pPr marL="457200" lvl="1" indent="0">
              <a:buNone/>
            </a:pPr>
            <a:endParaRPr lang="en-US" dirty="0"/>
          </a:p>
          <a:p>
            <a:r>
              <a:rPr lang="en-US" sz="2000" dirty="0"/>
              <a:t>Computers</a:t>
            </a:r>
          </a:p>
          <a:p>
            <a:pPr lvl="1"/>
            <a:r>
              <a:rPr lang="en-US" dirty="0"/>
              <a:t>2 or 3 computers onboard depending on sensor load</a:t>
            </a:r>
          </a:p>
          <a:p>
            <a:pPr lvl="2"/>
            <a:r>
              <a:rPr lang="en-US" dirty="0"/>
              <a:t>24 GB of ram</a:t>
            </a:r>
          </a:p>
          <a:p>
            <a:pPr lvl="2"/>
            <a:r>
              <a:rPr lang="en-US" dirty="0"/>
              <a:t>2.9GHz i7 processor</a:t>
            </a:r>
          </a:p>
          <a:p>
            <a:pPr lvl="2"/>
            <a:r>
              <a:rPr lang="en-US" dirty="0"/>
              <a:t>Solid State Hard drive</a:t>
            </a:r>
          </a:p>
          <a:p>
            <a:pPr lvl="1"/>
            <a:r>
              <a:rPr lang="en-US" dirty="0"/>
              <a:t>Training models on High Performance Computing cluster</a:t>
            </a:r>
          </a:p>
          <a:p>
            <a:pPr lvl="1"/>
            <a:r>
              <a:rPr lang="en-US" dirty="0"/>
              <a:t>Models are slow to train, but fast at prediction time</a:t>
            </a:r>
          </a:p>
          <a:p>
            <a:pPr marL="0" indent="0">
              <a:buNone/>
            </a:pPr>
            <a:endParaRPr lang="en-US" sz="1700" dirty="0"/>
          </a:p>
        </p:txBody>
      </p:sp>
      <p:pic>
        <p:nvPicPr>
          <p:cNvPr id="5" name="Picture 4">
            <a:extLst>
              <a:ext uri="{FF2B5EF4-FFF2-40B4-BE49-F238E27FC236}">
                <a16:creationId xmlns:a16="http://schemas.microsoft.com/office/drawing/2014/main" id="{329DEF57-B11C-45AC-982B-B5C0617BDFB6}"/>
              </a:ext>
            </a:extLst>
          </p:cNvPr>
          <p:cNvPicPr>
            <a:picLocks noChangeAspect="1"/>
          </p:cNvPicPr>
          <p:nvPr/>
        </p:nvPicPr>
        <p:blipFill>
          <a:blip r:embed="rId5"/>
          <a:stretch>
            <a:fillRect/>
          </a:stretch>
        </p:blipFill>
        <p:spPr>
          <a:xfrm>
            <a:off x="8194757" y="1241880"/>
            <a:ext cx="3358478" cy="2099048"/>
          </a:xfrm>
          <a:prstGeom prst="rect">
            <a:avLst/>
          </a:prstGeom>
          <a:ln>
            <a:noFill/>
          </a:ln>
          <a:effectLst>
            <a:outerShdw blurRad="76200" dist="63500" dir="5040000" algn="tl" rotWithShape="0">
              <a:srgbClr val="000000">
                <a:alpha val="41000"/>
              </a:srgbClr>
            </a:outerShdw>
          </a:effectLst>
        </p:spPr>
      </p:pic>
      <p:pic>
        <p:nvPicPr>
          <p:cNvPr id="7" name="Picture 6">
            <a:extLst>
              <a:ext uri="{FF2B5EF4-FFF2-40B4-BE49-F238E27FC236}">
                <a16:creationId xmlns:a16="http://schemas.microsoft.com/office/drawing/2014/main" id="{0E1D83AF-4B80-4F04-BC37-8D950A844EF4}"/>
              </a:ext>
            </a:extLst>
          </p:cNvPr>
          <p:cNvPicPr>
            <a:picLocks noChangeAspect="1"/>
          </p:cNvPicPr>
          <p:nvPr/>
        </p:nvPicPr>
        <p:blipFill>
          <a:blip r:embed="rId6"/>
          <a:stretch>
            <a:fillRect/>
          </a:stretch>
        </p:blipFill>
        <p:spPr>
          <a:xfrm>
            <a:off x="8197387" y="4352473"/>
            <a:ext cx="3355848" cy="1797776"/>
          </a:xfrm>
          <a:prstGeom prst="rect">
            <a:avLst/>
          </a:prstGeom>
        </p:spPr>
      </p:pic>
    </p:spTree>
    <p:extLst>
      <p:ext uri="{BB962C8B-B14F-4D97-AF65-F5344CB8AC3E}">
        <p14:creationId xmlns:p14="http://schemas.microsoft.com/office/powerpoint/2010/main" val="296465949"/>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1F8094"/>
      </a:dk2>
      <a:lt2>
        <a:srgbClr val="E7E6E6"/>
      </a:lt2>
      <a:accent1>
        <a:srgbClr val="39CDE7"/>
      </a:accent1>
      <a:accent2>
        <a:srgbClr val="60DE72"/>
      </a:accent2>
      <a:accent3>
        <a:srgbClr val="DDCC64"/>
      </a:accent3>
      <a:accent4>
        <a:srgbClr val="F49D50"/>
      </a:accent4>
      <a:accent5>
        <a:srgbClr val="E44951"/>
      </a:accent5>
      <a:accent6>
        <a:srgbClr val="D666F9"/>
      </a:accent6>
      <a:hlink>
        <a:srgbClr val="4BF7ED"/>
      </a:hlink>
      <a:folHlink>
        <a:srgbClr val="95E9F4"/>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28000"/>
              </a:schemeClr>
            </a:gs>
            <a:gs pos="50000">
              <a:schemeClr val="phClr">
                <a:shade val="100000"/>
                <a:hueMod val="100000"/>
                <a:satMod val="110000"/>
                <a:lumMod val="130000"/>
              </a:schemeClr>
            </a:gs>
            <a:gs pos="100000">
              <a:schemeClr val="phClr">
                <a:shade val="78000"/>
                <a:hueMod val="118000"/>
                <a:satMod val="12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7DC10E3-4FF5-456B-A359-A0F378C1E5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375</TotalTime>
  <Words>925</Words>
  <Application>Microsoft Office PowerPoint</Application>
  <PresentationFormat>Widescreen</PresentationFormat>
  <Paragraphs>121</Paragraphs>
  <Slides>12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Trebuchet MS</vt:lpstr>
      <vt:lpstr>Berlin</vt:lpstr>
      <vt:lpstr>Team Hotwheels Self-Driving Car</vt:lpstr>
      <vt:lpstr>Motivation</vt:lpstr>
      <vt:lpstr>The Platform</vt:lpstr>
      <vt:lpstr>SAE Levels of Autonomy </vt:lpstr>
      <vt:lpstr>Implementation Overview</vt:lpstr>
      <vt:lpstr>Perception</vt:lpstr>
      <vt:lpstr>Path Planning</vt:lpstr>
      <vt:lpstr>Software Stack</vt:lpstr>
      <vt:lpstr>Control</vt:lpstr>
      <vt:lpstr>Action</vt:lpstr>
      <vt:lpstr>Last Resort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Hotwheels</dc:title>
  <dc:creator>Kolton Speer</dc:creator>
  <cp:lastModifiedBy>Kolton Speer</cp:lastModifiedBy>
  <cp:revision>38</cp:revision>
  <dcterms:created xsi:type="dcterms:W3CDTF">2018-11-25T21:27:12Z</dcterms:created>
  <dcterms:modified xsi:type="dcterms:W3CDTF">2018-11-26T21:47:18Z</dcterms:modified>
</cp:coreProperties>
</file>